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0" r:id="rId4"/>
    <p:sldId id="262" r:id="rId5"/>
    <p:sldId id="261" r:id="rId6"/>
    <p:sldId id="265" r:id="rId7"/>
    <p:sldId id="266" r:id="rId8"/>
    <p:sldId id="268" r:id="rId9"/>
    <p:sldId id="269" r:id="rId10"/>
    <p:sldId id="267"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8" autoAdjust="0"/>
    <p:restoredTop sz="71654" autoAdjust="0"/>
  </p:normalViewPr>
  <p:slideViewPr>
    <p:cSldViewPr snapToGrid="0" showGuides="1">
      <p:cViewPr varScale="1">
        <p:scale>
          <a:sx n="72" d="100"/>
          <a:sy n="72" d="100"/>
        </p:scale>
        <p:origin x="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6C90D-B410-474F-9577-0C4C68EE1124}"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5A7DD-6D67-4C34-BF31-5F445C0EE73E}" type="slidenum">
              <a:rPr lang="en-US" smtClean="0"/>
              <a:t>‹#›</a:t>
            </a:fld>
            <a:endParaRPr lang="en-US"/>
          </a:p>
        </p:txBody>
      </p:sp>
    </p:spTree>
    <p:extLst>
      <p:ext uri="{BB962C8B-B14F-4D97-AF65-F5344CB8AC3E}">
        <p14:creationId xmlns:p14="http://schemas.microsoft.com/office/powerpoint/2010/main" val="26638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I just gave a quick </a:t>
            </a:r>
            <a:r>
              <a:rPr lang="en-US" dirty="0" err="1"/>
              <a:t>speal</a:t>
            </a:r>
            <a:r>
              <a:rPr lang="en-US" dirty="0"/>
              <a:t> on what I wanted to include in the P2 reports, so I thought that I’d up my game this year and create a PowerPoint for everyone. I’m calling this one (click) “The life-hacks edition”</a:t>
            </a:r>
          </a:p>
        </p:txBody>
      </p:sp>
      <p:sp>
        <p:nvSpPr>
          <p:cNvPr id="4" name="Slide Number Placeholder 3"/>
          <p:cNvSpPr>
            <a:spLocks noGrp="1"/>
          </p:cNvSpPr>
          <p:nvPr>
            <p:ph type="sldNum" sz="quarter" idx="5"/>
          </p:nvPr>
        </p:nvSpPr>
        <p:spPr/>
        <p:txBody>
          <a:bodyPr/>
          <a:lstStyle/>
          <a:p>
            <a:fld id="{AA95A7DD-6D67-4C34-BF31-5F445C0EE73E}" type="slidenum">
              <a:rPr lang="en-US" smtClean="0"/>
              <a:t>1</a:t>
            </a:fld>
            <a:endParaRPr lang="en-US"/>
          </a:p>
        </p:txBody>
      </p:sp>
    </p:spTree>
    <p:extLst>
      <p:ext uri="{BB962C8B-B14F-4D97-AF65-F5344CB8AC3E}">
        <p14:creationId xmlns:p14="http://schemas.microsoft.com/office/powerpoint/2010/main" val="396628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requirement, you can just list the events that you plan to keep on doing or new events that are in the works. </a:t>
            </a:r>
          </a:p>
        </p:txBody>
      </p:sp>
      <p:sp>
        <p:nvSpPr>
          <p:cNvPr id="4" name="Slide Number Placeholder 3"/>
          <p:cNvSpPr>
            <a:spLocks noGrp="1"/>
          </p:cNvSpPr>
          <p:nvPr>
            <p:ph type="sldNum" sz="quarter" idx="5"/>
          </p:nvPr>
        </p:nvSpPr>
        <p:spPr/>
        <p:txBody>
          <a:bodyPr/>
          <a:lstStyle/>
          <a:p>
            <a:fld id="{AA95A7DD-6D67-4C34-BF31-5F445C0EE73E}" type="slidenum">
              <a:rPr lang="en-US" smtClean="0"/>
              <a:t>10</a:t>
            </a:fld>
            <a:endParaRPr lang="en-US"/>
          </a:p>
        </p:txBody>
      </p:sp>
    </p:spTree>
    <p:extLst>
      <p:ext uri="{BB962C8B-B14F-4D97-AF65-F5344CB8AC3E}">
        <p14:creationId xmlns:p14="http://schemas.microsoft.com/office/powerpoint/2010/main" val="46087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not </a:t>
            </a:r>
            <a:r>
              <a:rPr lang="en-US" dirty="0"/>
              <a:t>attach the BACWA annual report</a:t>
            </a:r>
          </a:p>
          <a:p>
            <a:pPr lvl="1"/>
            <a:r>
              <a:rPr lang="en-US" dirty="0"/>
              <a:t>Instead, have it referenced in your where applicable</a:t>
            </a:r>
          </a:p>
          <a:p>
            <a:r>
              <a:rPr lang="en-US" dirty="0"/>
              <a:t>Include a table of contents</a:t>
            </a:r>
          </a:p>
          <a:p>
            <a:r>
              <a:rPr lang="en-US" dirty="0"/>
              <a:t>Include a point of contact (full name and e-mail)</a:t>
            </a:r>
          </a:p>
          <a:p>
            <a:r>
              <a:rPr lang="en-US" dirty="0"/>
              <a:t>	This is good to include since I do write letters in response to every P2 report that I read, and I would want you to get credit if your facility is doing a great job</a:t>
            </a:r>
          </a:p>
          <a:p>
            <a:r>
              <a:rPr lang="en-US" dirty="0"/>
              <a:t>Prefer reports to be &lt; 50 pages (not including appendixes/ images)</a:t>
            </a:r>
          </a:p>
          <a:p>
            <a:r>
              <a:rPr lang="en-US" dirty="0"/>
              <a:t>	This is not a hard rule, but I do take time to reach each P2 report and it does get a bit overwhelming when it’s more than 50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Define acronyms and abbreviations</a:t>
            </a:r>
            <a:endParaRPr lang="en-US" dirty="0"/>
          </a:p>
          <a:p>
            <a:r>
              <a:rPr lang="en-US" dirty="0"/>
              <a:t>Saving reports from word </a:t>
            </a:r>
            <a:r>
              <a:rPr lang="en-US" dirty="0">
                <a:sym typeface="Wingdings" panose="05000000000000000000" pitchFamily="2" charset="2"/>
              </a:rPr>
              <a:t> PDF (not scanning)</a:t>
            </a:r>
          </a:p>
          <a:p>
            <a:r>
              <a:rPr lang="en-US" dirty="0">
                <a:sym typeface="Wingdings" panose="05000000000000000000" pitchFamily="2" charset="2"/>
              </a:rPr>
              <a:t>	This one is me just being very nit picky, but when a report is printed and rescanned, I can’t use “control + F” to find a specific section that I’m looking for. Like if I wanted to see where someone was talking about mercury previously, it’s easy for me to just quickly find the word in a document when it’s directly saved into a PDF fine.</a:t>
            </a:r>
          </a:p>
          <a:p>
            <a:r>
              <a:rPr lang="en-US" dirty="0">
                <a:sym typeface="Wingdings" panose="05000000000000000000" pitchFamily="2" charset="2"/>
              </a:rPr>
              <a:t>	</a:t>
            </a:r>
          </a:p>
          <a:p>
            <a:endParaRPr lang="en-US" dirty="0"/>
          </a:p>
        </p:txBody>
      </p:sp>
      <p:sp>
        <p:nvSpPr>
          <p:cNvPr id="4" name="Slide Number Placeholder 3"/>
          <p:cNvSpPr>
            <a:spLocks noGrp="1"/>
          </p:cNvSpPr>
          <p:nvPr>
            <p:ph type="sldNum" sz="quarter" idx="5"/>
          </p:nvPr>
        </p:nvSpPr>
        <p:spPr/>
        <p:txBody>
          <a:bodyPr/>
          <a:lstStyle/>
          <a:p>
            <a:fld id="{AA95A7DD-6D67-4C34-BF31-5F445C0EE73E}" type="slidenum">
              <a:rPr lang="en-US" smtClean="0"/>
              <a:t>11</a:t>
            </a:fld>
            <a:endParaRPr lang="en-US"/>
          </a:p>
        </p:txBody>
      </p:sp>
    </p:spTree>
    <p:extLst>
      <p:ext uri="{BB962C8B-B14F-4D97-AF65-F5344CB8AC3E}">
        <p14:creationId xmlns:p14="http://schemas.microsoft.com/office/powerpoint/2010/main" val="230367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having difficulties uploading your P2 report to CIWQS, feel free to e-mail me.</a:t>
            </a:r>
          </a:p>
        </p:txBody>
      </p:sp>
      <p:sp>
        <p:nvSpPr>
          <p:cNvPr id="4" name="Slide Number Placeholder 3"/>
          <p:cNvSpPr>
            <a:spLocks noGrp="1"/>
          </p:cNvSpPr>
          <p:nvPr>
            <p:ph type="sldNum" sz="quarter" idx="5"/>
          </p:nvPr>
        </p:nvSpPr>
        <p:spPr/>
        <p:txBody>
          <a:bodyPr/>
          <a:lstStyle/>
          <a:p>
            <a:fld id="{AA95A7DD-6D67-4C34-BF31-5F445C0EE73E}" type="slidenum">
              <a:rPr lang="en-US" smtClean="0"/>
              <a:t>12</a:t>
            </a:fld>
            <a:endParaRPr lang="en-US"/>
          </a:p>
        </p:txBody>
      </p:sp>
    </p:spTree>
    <p:extLst>
      <p:ext uri="{BB962C8B-B14F-4D97-AF65-F5344CB8AC3E}">
        <p14:creationId xmlns:p14="http://schemas.microsoft.com/office/powerpoint/2010/main" val="145867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explain how I want the report written, especially since the reports are due soon, I thought it’d be better to show examples of how I look at a report and things that I like to see. A lot of this is more of what is my preference. The only requirements are really need be to addressed are these 10 points. I’m going to go over each one, except for the first bullet, because lets be real (click), I think everyone gets an A+ there</a:t>
            </a:r>
          </a:p>
          <a:p>
            <a:endParaRPr lang="en-US" dirty="0"/>
          </a:p>
        </p:txBody>
      </p:sp>
      <p:sp>
        <p:nvSpPr>
          <p:cNvPr id="4" name="Slide Number Placeholder 3"/>
          <p:cNvSpPr>
            <a:spLocks noGrp="1"/>
          </p:cNvSpPr>
          <p:nvPr>
            <p:ph type="sldNum" sz="quarter" idx="5"/>
          </p:nvPr>
        </p:nvSpPr>
        <p:spPr/>
        <p:txBody>
          <a:bodyPr/>
          <a:lstStyle/>
          <a:p>
            <a:fld id="{AA95A7DD-6D67-4C34-BF31-5F445C0EE73E}" type="slidenum">
              <a:rPr lang="en-US" smtClean="0"/>
              <a:t>2</a:t>
            </a:fld>
            <a:endParaRPr lang="en-US"/>
          </a:p>
        </p:txBody>
      </p:sp>
    </p:spTree>
    <p:extLst>
      <p:ext uri="{BB962C8B-B14F-4D97-AF65-F5344CB8AC3E}">
        <p14:creationId xmlns:p14="http://schemas.microsoft.com/office/powerpoint/2010/main" val="222926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 secret. Basically, the way I look at a report is really simple. I have an excel sheet with all the requirements. The first thing I check (click) is that it’s submitted on time. Then, I put a (click) checkmark to what I see is include, and (click) write a quick little summary that addresses the requirement. When I finish with this checklist, (click) I start to highlight things that stood out to me such as public outreach events or pounds of hazardous waste collected, and start to compile this information in my review letter. </a:t>
            </a:r>
          </a:p>
        </p:txBody>
      </p:sp>
      <p:sp>
        <p:nvSpPr>
          <p:cNvPr id="4" name="Slide Number Placeholder 3"/>
          <p:cNvSpPr>
            <a:spLocks noGrp="1"/>
          </p:cNvSpPr>
          <p:nvPr>
            <p:ph type="sldNum" sz="quarter" idx="5"/>
          </p:nvPr>
        </p:nvSpPr>
        <p:spPr/>
        <p:txBody>
          <a:bodyPr/>
          <a:lstStyle/>
          <a:p>
            <a:fld id="{AA95A7DD-6D67-4C34-BF31-5F445C0EE73E}" type="slidenum">
              <a:rPr lang="en-US" smtClean="0"/>
              <a:t>3</a:t>
            </a:fld>
            <a:endParaRPr lang="en-US"/>
          </a:p>
        </p:txBody>
      </p:sp>
    </p:spTree>
    <p:extLst>
      <p:ext uri="{BB962C8B-B14F-4D97-AF65-F5344CB8AC3E}">
        <p14:creationId xmlns:p14="http://schemas.microsoft.com/office/powerpoint/2010/main" val="238092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requirements are closely related when it comes to pollutants of concern. Here I have an example from American Canyon’s P2 report regarding </a:t>
            </a:r>
            <a:r>
              <a:rPr lang="en-US" dirty="0" err="1"/>
              <a:t>nickle</a:t>
            </a:r>
            <a:r>
              <a:rPr lang="en-US" dirty="0"/>
              <a:t>. The facility include this three sentence, “The primary reason for including as a POC is that there is an existing Local Limit” This addresses the “Discussion of current pollutants of concern. The last sentence, “Industrial influent shows a decreasing trend over 5 years” documents the efforts and progress of their P2 program. I chose this example because it’s short and straight to the point.</a:t>
            </a:r>
          </a:p>
        </p:txBody>
      </p:sp>
      <p:sp>
        <p:nvSpPr>
          <p:cNvPr id="4" name="Slide Number Placeholder 3"/>
          <p:cNvSpPr>
            <a:spLocks noGrp="1"/>
          </p:cNvSpPr>
          <p:nvPr>
            <p:ph type="sldNum" sz="quarter" idx="5"/>
          </p:nvPr>
        </p:nvSpPr>
        <p:spPr/>
        <p:txBody>
          <a:bodyPr/>
          <a:lstStyle/>
          <a:p>
            <a:fld id="{AA95A7DD-6D67-4C34-BF31-5F445C0EE73E}" type="slidenum">
              <a:rPr lang="en-US" smtClean="0"/>
              <a:t>4</a:t>
            </a:fld>
            <a:endParaRPr lang="en-US"/>
          </a:p>
        </p:txBody>
      </p:sp>
    </p:spTree>
    <p:extLst>
      <p:ext uri="{BB962C8B-B14F-4D97-AF65-F5344CB8AC3E}">
        <p14:creationId xmlns:p14="http://schemas.microsoft.com/office/powerpoint/2010/main" val="289762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(click), I like tables (click). (click)Tables are a good way to organize information. Here, the facility listed the Sources, how they plan to reduce it, the criteria's used to measure their efforts, as well as how well they did.</a:t>
            </a:r>
          </a:p>
        </p:txBody>
      </p:sp>
      <p:sp>
        <p:nvSpPr>
          <p:cNvPr id="4" name="Slide Number Placeholder 3"/>
          <p:cNvSpPr>
            <a:spLocks noGrp="1"/>
          </p:cNvSpPr>
          <p:nvPr>
            <p:ph type="sldNum" sz="quarter" idx="5"/>
          </p:nvPr>
        </p:nvSpPr>
        <p:spPr/>
        <p:txBody>
          <a:bodyPr/>
          <a:lstStyle/>
          <a:p>
            <a:fld id="{AA95A7DD-6D67-4C34-BF31-5F445C0EE73E}" type="slidenum">
              <a:rPr lang="en-US" smtClean="0"/>
              <a:t>5</a:t>
            </a:fld>
            <a:endParaRPr lang="en-US"/>
          </a:p>
        </p:txBody>
      </p:sp>
    </p:spTree>
    <p:extLst>
      <p:ext uri="{BB962C8B-B14F-4D97-AF65-F5344CB8AC3E}">
        <p14:creationId xmlns:p14="http://schemas.microsoft.com/office/powerpoint/2010/main" val="254040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of these slides are text heavy, but I’m going to just summarize the context. This is the one I think a lot of districts struggle with is outreach to employees. A lot of this can also be incorporated with public outreach. There are a few examples of employee specific outreach that I’ve come across, such Delta Diablo as sending newsletters, Dublin San Ramon including trainings, </a:t>
            </a:r>
          </a:p>
        </p:txBody>
      </p:sp>
      <p:sp>
        <p:nvSpPr>
          <p:cNvPr id="4" name="Slide Number Placeholder 3"/>
          <p:cNvSpPr>
            <a:spLocks noGrp="1"/>
          </p:cNvSpPr>
          <p:nvPr>
            <p:ph type="sldNum" sz="quarter" idx="5"/>
          </p:nvPr>
        </p:nvSpPr>
        <p:spPr/>
        <p:txBody>
          <a:bodyPr/>
          <a:lstStyle/>
          <a:p>
            <a:fld id="{AA95A7DD-6D67-4C34-BF31-5F445C0EE73E}" type="slidenum">
              <a:rPr lang="en-US" smtClean="0"/>
              <a:t>6</a:t>
            </a:fld>
            <a:endParaRPr lang="en-US"/>
          </a:p>
        </p:txBody>
      </p:sp>
    </p:spTree>
    <p:extLst>
      <p:ext uri="{BB962C8B-B14F-4D97-AF65-F5344CB8AC3E}">
        <p14:creationId xmlns:p14="http://schemas.microsoft.com/office/powerpoint/2010/main" val="300029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EBMUD listing events that they’ve hosted, and City of Pacifica including their OWOW results.</a:t>
            </a:r>
          </a:p>
        </p:txBody>
      </p:sp>
      <p:sp>
        <p:nvSpPr>
          <p:cNvPr id="4" name="Slide Number Placeholder 3"/>
          <p:cNvSpPr>
            <a:spLocks noGrp="1"/>
          </p:cNvSpPr>
          <p:nvPr>
            <p:ph type="sldNum" sz="quarter" idx="5"/>
          </p:nvPr>
        </p:nvSpPr>
        <p:spPr/>
        <p:txBody>
          <a:bodyPr/>
          <a:lstStyle/>
          <a:p>
            <a:fld id="{AA95A7DD-6D67-4C34-BF31-5F445C0EE73E}" type="slidenum">
              <a:rPr lang="en-US" smtClean="0"/>
              <a:t>7</a:t>
            </a:fld>
            <a:endParaRPr lang="en-US"/>
          </a:p>
        </p:txBody>
      </p:sp>
    </p:spTree>
    <p:extLst>
      <p:ext uri="{BB962C8B-B14F-4D97-AF65-F5344CB8AC3E}">
        <p14:creationId xmlns:p14="http://schemas.microsoft.com/office/powerpoint/2010/main" val="146095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continuation of public outreach, there so much that you can include here. In addition to liking tables, I also like lists. And here West County clearly listed what they did for their public outreach. </a:t>
            </a:r>
          </a:p>
        </p:txBody>
      </p:sp>
      <p:sp>
        <p:nvSpPr>
          <p:cNvPr id="4" name="Slide Number Placeholder 3"/>
          <p:cNvSpPr>
            <a:spLocks noGrp="1"/>
          </p:cNvSpPr>
          <p:nvPr>
            <p:ph type="sldNum" sz="quarter" idx="5"/>
          </p:nvPr>
        </p:nvSpPr>
        <p:spPr/>
        <p:txBody>
          <a:bodyPr/>
          <a:lstStyle/>
          <a:p>
            <a:fld id="{AA95A7DD-6D67-4C34-BF31-5F445C0EE73E}" type="slidenum">
              <a:rPr lang="en-US" smtClean="0"/>
              <a:t>8</a:t>
            </a:fld>
            <a:endParaRPr lang="en-US"/>
          </a:p>
        </p:txBody>
      </p:sp>
    </p:spTree>
    <p:extLst>
      <p:ext uri="{BB962C8B-B14F-4D97-AF65-F5344CB8AC3E}">
        <p14:creationId xmlns:p14="http://schemas.microsoft.com/office/powerpoint/2010/main" val="208577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you can do is incorporate graphics used in your public outreach. I thought that I’d highlight a few here, such as Union San and their pharmaceutical outreach, Mt. View and Central Contra Costa on their hazardous waste outreach, Sunnyvale and their mercury outreach, and Palo Alto with their recycled water outreach. Also, when including graphics, it’s best to attach them as an appendix. </a:t>
            </a:r>
          </a:p>
        </p:txBody>
      </p:sp>
      <p:sp>
        <p:nvSpPr>
          <p:cNvPr id="4" name="Slide Number Placeholder 3"/>
          <p:cNvSpPr>
            <a:spLocks noGrp="1"/>
          </p:cNvSpPr>
          <p:nvPr>
            <p:ph type="sldNum" sz="quarter" idx="5"/>
          </p:nvPr>
        </p:nvSpPr>
        <p:spPr/>
        <p:txBody>
          <a:bodyPr/>
          <a:lstStyle/>
          <a:p>
            <a:fld id="{AA95A7DD-6D67-4C34-BF31-5F445C0EE73E}" type="slidenum">
              <a:rPr lang="en-US" smtClean="0"/>
              <a:t>9</a:t>
            </a:fld>
            <a:endParaRPr lang="en-US"/>
          </a:p>
        </p:txBody>
      </p:sp>
    </p:spTree>
    <p:extLst>
      <p:ext uri="{BB962C8B-B14F-4D97-AF65-F5344CB8AC3E}">
        <p14:creationId xmlns:p14="http://schemas.microsoft.com/office/powerpoint/2010/main" val="413363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l">
              <a:defRPr sz="60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65E195-C89C-4871-8AE9-903FDB8B6D9D}" type="datetimeFigureOut">
              <a:rPr lang="en-US" smtClean="0"/>
              <a:t>2/6/2019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4832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5E195-C89C-4871-8AE9-903FDB8B6D9D}" type="datetimeFigureOut">
              <a:rPr lang="en-US" smtClean="0"/>
              <a:t>2/6/2019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6317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5E195-C89C-4871-8AE9-903FDB8B6D9D}" type="datetimeFigureOut">
              <a:rPr lang="en-US" smtClean="0"/>
              <a:t>2/6/2019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44623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5E195-C89C-4871-8AE9-903FDB8B6D9D}" type="datetimeFigureOut">
              <a:rPr lang="en-US" smtClean="0"/>
              <a:t>2/6/2019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70246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t>2/6/2019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23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65E195-C89C-4871-8AE9-903FDB8B6D9D}" type="datetimeFigureOut">
              <a:rPr lang="en-US" smtClean="0"/>
              <a:t>2/6/2019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5218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5E195-C89C-4871-8AE9-903FDB8B6D9D}" type="datetimeFigureOut">
              <a:rPr lang="en-US" smtClean="0"/>
              <a:t>2/6/2019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10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65E195-C89C-4871-8AE9-903FDB8B6D9D}" type="datetimeFigureOut">
              <a:rPr lang="en-US" smtClean="0"/>
              <a:t>2/6/2019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918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E195-C89C-4871-8AE9-903FDB8B6D9D}" type="datetimeFigureOut">
              <a:rPr lang="en-US" smtClean="0"/>
              <a:t>2/6/2019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4976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t>2/6/2019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9436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t>2/6/2019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5222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4665E195-C89C-4871-8AE9-903FDB8B6D9D}" type="datetimeFigureOut">
              <a:rPr lang="en-US" smtClean="0"/>
              <a:pPr/>
              <a:t>2/6/2019</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062D6987-FB6D-4DB8-81B8-AD0F35E3BB5F}" type="slidenum">
              <a:rPr lang="en-US" smtClean="0"/>
              <a:pPr/>
              <a:t>‹#›</a:t>
            </a:fld>
            <a:endParaRPr lang="en-US"/>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openclipart.org/detail/214557/table-coloured"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P2 Reports</a:t>
            </a:r>
          </a:p>
        </p:txBody>
      </p:sp>
      <p:sp>
        <p:nvSpPr>
          <p:cNvPr id="3" name="Subtitle 2"/>
          <p:cNvSpPr>
            <a:spLocks noGrp="1"/>
          </p:cNvSpPr>
          <p:nvPr>
            <p:ph type="subTitle" idx="1"/>
          </p:nvPr>
        </p:nvSpPr>
        <p:spPr/>
        <p:txBody>
          <a:bodyPr/>
          <a:lstStyle/>
          <a:p>
            <a:r>
              <a:rPr lang="en-US" dirty="0"/>
              <a:t>Debbie Phan</a:t>
            </a:r>
          </a:p>
        </p:txBody>
      </p:sp>
      <p:sp>
        <p:nvSpPr>
          <p:cNvPr id="4" name="Explosion: 8 Points 3">
            <a:extLst>
              <a:ext uri="{FF2B5EF4-FFF2-40B4-BE49-F238E27FC236}">
                <a16:creationId xmlns:a16="http://schemas.microsoft.com/office/drawing/2014/main" id="{1A8B654B-084A-49F8-ADA9-C0DD5B2ECC03}"/>
              </a:ext>
            </a:extLst>
          </p:cNvPr>
          <p:cNvSpPr/>
          <p:nvPr/>
        </p:nvSpPr>
        <p:spPr>
          <a:xfrm>
            <a:off x="5168900" y="768350"/>
            <a:ext cx="6108700" cy="5321300"/>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4FD31F-8844-4324-B5D2-A9665837B9D2}"/>
              </a:ext>
            </a:extLst>
          </p:cNvPr>
          <p:cNvSpPr txBox="1"/>
          <p:nvPr/>
        </p:nvSpPr>
        <p:spPr>
          <a:xfrm rot="19540180">
            <a:off x="6687812" y="2890391"/>
            <a:ext cx="3233578" cy="1077218"/>
          </a:xfrm>
          <a:prstGeom prst="rect">
            <a:avLst/>
          </a:prstGeom>
          <a:noFill/>
        </p:spPr>
        <p:txBody>
          <a:bodyPr wrap="none" rtlCol="0">
            <a:spAutoFit/>
          </a:bodyPr>
          <a:lstStyle/>
          <a:p>
            <a:pPr algn="ctr"/>
            <a:r>
              <a:rPr lang="en-US" sz="3200" b="1" dirty="0">
                <a:solidFill>
                  <a:srgbClr val="FF0000"/>
                </a:solidFill>
                <a:latin typeface="Franklin Gothic Heavy" panose="020B0903020102020204" pitchFamily="34" charset="0"/>
              </a:rPr>
              <a:t>The LIFE-HACKS</a:t>
            </a:r>
          </a:p>
          <a:p>
            <a:pPr algn="ctr"/>
            <a:r>
              <a:rPr lang="en-US" sz="3200" b="1" dirty="0">
                <a:solidFill>
                  <a:srgbClr val="FF0000"/>
                </a:solidFill>
                <a:latin typeface="Franklin Gothic Heavy" panose="020B0903020102020204" pitchFamily="34" charset="0"/>
              </a:rPr>
              <a:t>Edition V1.0</a:t>
            </a:r>
          </a:p>
        </p:txBody>
      </p:sp>
    </p:spTree>
    <p:extLst>
      <p:ext uri="{BB962C8B-B14F-4D97-AF65-F5344CB8AC3E}">
        <p14:creationId xmlns:p14="http://schemas.microsoft.com/office/powerpoint/2010/main" val="17561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9F38-0F81-42E0-A93D-A9551AE79020}"/>
              </a:ext>
            </a:extLst>
          </p:cNvPr>
          <p:cNvSpPr>
            <a:spLocks noGrp="1"/>
          </p:cNvSpPr>
          <p:nvPr>
            <p:ph type="title"/>
          </p:nvPr>
        </p:nvSpPr>
        <p:spPr/>
        <p:txBody>
          <a:bodyPr>
            <a:normAutofit fontScale="90000"/>
          </a:bodyPr>
          <a:lstStyle/>
          <a:p>
            <a:r>
              <a:rPr lang="en-US" dirty="0"/>
              <a:t>10. Identifications of specific tasks and timelines for the future</a:t>
            </a:r>
          </a:p>
        </p:txBody>
      </p:sp>
      <p:pic>
        <p:nvPicPr>
          <p:cNvPr id="5" name="Picture 4">
            <a:extLst>
              <a:ext uri="{FF2B5EF4-FFF2-40B4-BE49-F238E27FC236}">
                <a16:creationId xmlns:a16="http://schemas.microsoft.com/office/drawing/2014/main" id="{F2EC5EAE-2CB7-404E-9BF8-C61DABAB2ED0}"/>
              </a:ext>
            </a:extLst>
          </p:cNvPr>
          <p:cNvPicPr>
            <a:picLocks noChangeAspect="1"/>
          </p:cNvPicPr>
          <p:nvPr/>
        </p:nvPicPr>
        <p:blipFill>
          <a:blip r:embed="rId3"/>
          <a:stretch>
            <a:fillRect/>
          </a:stretch>
        </p:blipFill>
        <p:spPr>
          <a:xfrm>
            <a:off x="990552" y="2137372"/>
            <a:ext cx="8201025" cy="4267200"/>
          </a:xfrm>
          <a:prstGeom prst="rect">
            <a:avLst/>
          </a:prstGeom>
        </p:spPr>
      </p:pic>
      <p:sp>
        <p:nvSpPr>
          <p:cNvPr id="6" name="TextBox 5">
            <a:extLst>
              <a:ext uri="{FF2B5EF4-FFF2-40B4-BE49-F238E27FC236}">
                <a16:creationId xmlns:a16="http://schemas.microsoft.com/office/drawing/2014/main" id="{7A57741A-E30C-47A8-A7E9-12C087BE7001}"/>
              </a:ext>
            </a:extLst>
          </p:cNvPr>
          <p:cNvSpPr txBox="1"/>
          <p:nvPr/>
        </p:nvSpPr>
        <p:spPr>
          <a:xfrm>
            <a:off x="838200" y="1737262"/>
            <a:ext cx="3811509" cy="400110"/>
          </a:xfrm>
          <a:prstGeom prst="rect">
            <a:avLst/>
          </a:prstGeom>
          <a:noFill/>
        </p:spPr>
        <p:txBody>
          <a:bodyPr wrap="square" rtlCol="0">
            <a:spAutoFit/>
          </a:bodyPr>
          <a:lstStyle/>
          <a:p>
            <a:r>
              <a:rPr lang="en-US" sz="2000" b="1" dirty="0">
                <a:solidFill>
                  <a:schemeClr val="accent2"/>
                </a:solidFill>
              </a:rPr>
              <a:t>Petaluma</a:t>
            </a:r>
          </a:p>
        </p:txBody>
      </p:sp>
    </p:spTree>
    <p:extLst>
      <p:ext uri="{BB962C8B-B14F-4D97-AF65-F5344CB8AC3E}">
        <p14:creationId xmlns:p14="http://schemas.microsoft.com/office/powerpoint/2010/main" val="250375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E87B-D509-4FC7-8697-3E7325E07249}"/>
              </a:ext>
            </a:extLst>
          </p:cNvPr>
          <p:cNvSpPr>
            <a:spLocks noGrp="1"/>
          </p:cNvSpPr>
          <p:nvPr>
            <p:ph type="title"/>
          </p:nvPr>
        </p:nvSpPr>
        <p:spPr/>
        <p:txBody>
          <a:bodyPr/>
          <a:lstStyle/>
          <a:p>
            <a:r>
              <a:rPr lang="en-US" dirty="0"/>
              <a:t>More P2 Life-hacks</a:t>
            </a:r>
          </a:p>
        </p:txBody>
      </p:sp>
      <p:sp>
        <p:nvSpPr>
          <p:cNvPr id="3" name="Content Placeholder 2">
            <a:extLst>
              <a:ext uri="{FF2B5EF4-FFF2-40B4-BE49-F238E27FC236}">
                <a16:creationId xmlns:a16="http://schemas.microsoft.com/office/drawing/2014/main" id="{7B579548-EF69-4B59-8F25-C2099F0D3CCE}"/>
              </a:ext>
            </a:extLst>
          </p:cNvPr>
          <p:cNvSpPr>
            <a:spLocks noGrp="1"/>
          </p:cNvSpPr>
          <p:nvPr>
            <p:ph sz="half" idx="1"/>
          </p:nvPr>
        </p:nvSpPr>
        <p:spPr>
          <a:xfrm>
            <a:off x="838199" y="1825625"/>
            <a:ext cx="10216081" cy="4351338"/>
          </a:xfrm>
        </p:spPr>
        <p:txBody>
          <a:bodyPr/>
          <a:lstStyle/>
          <a:p>
            <a:r>
              <a:rPr lang="en-US" b="1" dirty="0"/>
              <a:t>Do not </a:t>
            </a:r>
            <a:r>
              <a:rPr lang="en-US" dirty="0"/>
              <a:t>attach the BACWA annual report</a:t>
            </a:r>
          </a:p>
          <a:p>
            <a:pPr lvl="1"/>
            <a:r>
              <a:rPr lang="en-US" dirty="0"/>
              <a:t>Instead, have it referenced where applicable</a:t>
            </a:r>
          </a:p>
          <a:p>
            <a:r>
              <a:rPr lang="en-US" dirty="0"/>
              <a:t>Include a table of contents</a:t>
            </a:r>
          </a:p>
          <a:p>
            <a:r>
              <a:rPr lang="en-US" dirty="0"/>
              <a:t>Include a point of contact (full name and e-mail)</a:t>
            </a:r>
          </a:p>
          <a:p>
            <a:r>
              <a:rPr lang="en-US" dirty="0"/>
              <a:t>Prefer reports to be &lt; 50 pages (not including appendixes/ images)</a:t>
            </a:r>
          </a:p>
          <a:p>
            <a:r>
              <a:rPr lang="en-US" dirty="0">
                <a:sym typeface="Wingdings" panose="05000000000000000000" pitchFamily="2" charset="2"/>
              </a:rPr>
              <a:t>Define acronyms and abbreviations</a:t>
            </a:r>
            <a:endParaRPr lang="en-US" dirty="0"/>
          </a:p>
          <a:p>
            <a:r>
              <a:rPr lang="en-US" dirty="0"/>
              <a:t>Saving reports from word </a:t>
            </a:r>
            <a:r>
              <a:rPr lang="en-US" dirty="0">
                <a:sym typeface="Wingdings" panose="05000000000000000000" pitchFamily="2" charset="2"/>
              </a:rPr>
              <a:t> PDF (not scanning)</a:t>
            </a:r>
          </a:p>
          <a:p>
            <a:endParaRPr lang="en-US" b="1" dirty="0"/>
          </a:p>
          <a:p>
            <a:endParaRPr lang="en-US" dirty="0"/>
          </a:p>
          <a:p>
            <a:endParaRPr lang="en-US" dirty="0"/>
          </a:p>
        </p:txBody>
      </p:sp>
    </p:spTree>
    <p:extLst>
      <p:ext uri="{BB962C8B-B14F-4D97-AF65-F5344CB8AC3E}">
        <p14:creationId xmlns:p14="http://schemas.microsoft.com/office/powerpoint/2010/main" val="9859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F1FB-BA8E-47A0-B6DD-27CFF9CE49CF}"/>
              </a:ext>
            </a:extLst>
          </p:cNvPr>
          <p:cNvSpPr>
            <a:spLocks noGrp="1"/>
          </p:cNvSpPr>
          <p:nvPr>
            <p:ph type="title"/>
          </p:nvPr>
        </p:nvSpPr>
        <p:spPr>
          <a:xfrm>
            <a:off x="838200" y="2766218"/>
            <a:ext cx="10515600" cy="1325563"/>
          </a:xfrm>
        </p:spPr>
        <p:txBody>
          <a:bodyPr/>
          <a:lstStyle/>
          <a:p>
            <a:r>
              <a:rPr lang="en-US" b="1" dirty="0"/>
              <a:t>Debbie.Phan@waterboards.ca.gov</a:t>
            </a:r>
          </a:p>
        </p:txBody>
      </p:sp>
    </p:spTree>
    <p:extLst>
      <p:ext uri="{BB962C8B-B14F-4D97-AF65-F5344CB8AC3E}">
        <p14:creationId xmlns:p14="http://schemas.microsoft.com/office/powerpoint/2010/main" val="295374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General Program Reporting</a:t>
            </a:r>
          </a:p>
        </p:txBody>
      </p:sp>
      <p:sp>
        <p:nvSpPr>
          <p:cNvPr id="14" name="Content Placeholder 13"/>
          <p:cNvSpPr>
            <a:spLocks noGrp="1"/>
          </p:cNvSpPr>
          <p:nvPr>
            <p:ph idx="1"/>
          </p:nvPr>
        </p:nvSpPr>
        <p:spPr>
          <a:xfrm>
            <a:off x="838200" y="1825625"/>
            <a:ext cx="4465320" cy="3599815"/>
          </a:xfrm>
        </p:spPr>
        <p:txBody>
          <a:bodyPr>
            <a:normAutofit fontScale="77500" lnSpcReduction="20000"/>
          </a:bodyPr>
          <a:lstStyle/>
          <a:p>
            <a:pPr marL="514350" lvl="0" indent="-514350">
              <a:buFont typeface="+mj-lt"/>
              <a:buAutoNum type="arabicPeriod"/>
            </a:pPr>
            <a:r>
              <a:rPr lang="en-US" dirty="0"/>
              <a:t>Brief Description of the treatment plant/ processes and service area</a:t>
            </a:r>
          </a:p>
          <a:p>
            <a:pPr marL="514350" lvl="0" indent="-514350">
              <a:buFont typeface="+mj-lt"/>
              <a:buAutoNum type="arabicPeriod"/>
            </a:pPr>
            <a:r>
              <a:rPr lang="en-US" dirty="0"/>
              <a:t>Discussion of the current pollutants of concern</a:t>
            </a:r>
          </a:p>
          <a:p>
            <a:pPr marL="514350" lvl="0" indent="-514350">
              <a:buFont typeface="+mj-lt"/>
              <a:buAutoNum type="arabicPeriod"/>
            </a:pPr>
            <a:r>
              <a:rPr lang="en-US" dirty="0"/>
              <a:t>Identification of sources for the pollutants of concern</a:t>
            </a:r>
          </a:p>
          <a:p>
            <a:pPr marL="514350" lvl="0" indent="-514350">
              <a:buFont typeface="+mj-lt"/>
              <a:buAutoNum type="arabicPeriod"/>
            </a:pPr>
            <a:r>
              <a:rPr lang="en-US" dirty="0"/>
              <a:t>Identification of tasks to reduce the sources of the pollutants of concerns</a:t>
            </a:r>
          </a:p>
          <a:p>
            <a:pPr marL="514350" lvl="0" indent="-514350">
              <a:buFont typeface="+mj-lt"/>
              <a:buAutoNum type="arabicPeriod"/>
            </a:pPr>
            <a:r>
              <a:rPr lang="en-US" dirty="0"/>
              <a:t>Outreach to employees</a:t>
            </a:r>
          </a:p>
        </p:txBody>
      </p:sp>
      <p:sp>
        <p:nvSpPr>
          <p:cNvPr id="4" name="Content Placeholder 13">
            <a:extLst>
              <a:ext uri="{FF2B5EF4-FFF2-40B4-BE49-F238E27FC236}">
                <a16:creationId xmlns:a16="http://schemas.microsoft.com/office/drawing/2014/main" id="{2C7BF7BE-2CBE-4411-9334-55B517AC89B8}"/>
              </a:ext>
            </a:extLst>
          </p:cNvPr>
          <p:cNvSpPr txBox="1">
            <a:spLocks/>
          </p:cNvSpPr>
          <p:nvPr/>
        </p:nvSpPr>
        <p:spPr>
          <a:xfrm>
            <a:off x="6015446" y="1826804"/>
            <a:ext cx="4465320" cy="35998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r>
              <a:rPr lang="en-US" dirty="0"/>
              <a:t>Continuation if public outreach program</a:t>
            </a:r>
          </a:p>
          <a:p>
            <a:pPr marL="514350" indent="-514350">
              <a:buFont typeface="+mj-lt"/>
              <a:buAutoNum type="arabicPeriod" startAt="6"/>
            </a:pPr>
            <a:r>
              <a:rPr lang="en-US" dirty="0"/>
              <a:t>Discussion of criteria used to measure Pollutant Minimization Program</a:t>
            </a:r>
          </a:p>
          <a:p>
            <a:pPr marL="514350" indent="-514350">
              <a:buFont typeface="+mj-lt"/>
              <a:buAutoNum type="arabicPeriod" startAt="6"/>
            </a:pPr>
            <a:r>
              <a:rPr lang="en-US" dirty="0"/>
              <a:t>Documentation of efforts and progress</a:t>
            </a:r>
          </a:p>
          <a:p>
            <a:pPr marL="514350" indent="-514350">
              <a:buFont typeface="+mj-lt"/>
              <a:buAutoNum type="arabicPeriod" startAt="6"/>
            </a:pPr>
            <a:r>
              <a:rPr lang="en-US" dirty="0"/>
              <a:t>Evaluation of Pollutant Minimization Program and task effectiveness</a:t>
            </a:r>
          </a:p>
          <a:p>
            <a:pPr marL="514350" indent="-514350">
              <a:buFont typeface="+mj-lt"/>
              <a:buAutoNum type="arabicPeriod" startAt="6"/>
            </a:pPr>
            <a:r>
              <a:rPr lang="en-US" dirty="0"/>
              <a:t>Identification of specific tasks and time schedule for future efforts</a:t>
            </a:r>
          </a:p>
          <a:p>
            <a:pPr marL="0" indent="0">
              <a:buNone/>
            </a:pPr>
            <a:endParaRPr lang="en-US" dirty="0"/>
          </a:p>
        </p:txBody>
      </p:sp>
      <p:sp>
        <p:nvSpPr>
          <p:cNvPr id="2" name="TextBox 1">
            <a:extLst>
              <a:ext uri="{FF2B5EF4-FFF2-40B4-BE49-F238E27FC236}">
                <a16:creationId xmlns:a16="http://schemas.microsoft.com/office/drawing/2014/main" id="{D3969C09-66F3-4FE4-875C-FFDCE0C0375A}"/>
              </a:ext>
            </a:extLst>
          </p:cNvPr>
          <p:cNvSpPr txBox="1"/>
          <p:nvPr/>
        </p:nvSpPr>
        <p:spPr>
          <a:xfrm rot="19691087">
            <a:off x="223929" y="1825625"/>
            <a:ext cx="614271" cy="477054"/>
          </a:xfrm>
          <a:prstGeom prst="rect">
            <a:avLst/>
          </a:prstGeom>
          <a:noFill/>
        </p:spPr>
        <p:txBody>
          <a:bodyPr wrap="none" rtlCol="0">
            <a:spAutoFit/>
          </a:bodyPr>
          <a:lstStyle/>
          <a:p>
            <a:r>
              <a:rPr lang="en-US" sz="2500" b="1" dirty="0">
                <a:solidFill>
                  <a:srgbClr val="FF0000"/>
                </a:solidFill>
              </a:rPr>
              <a:t>A+</a:t>
            </a:r>
          </a:p>
        </p:txBody>
      </p:sp>
    </p:spTree>
    <p:extLst>
      <p:ext uri="{BB962C8B-B14F-4D97-AF65-F5344CB8AC3E}">
        <p14:creationId xmlns:p14="http://schemas.microsoft.com/office/powerpoint/2010/main" val="34324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How I look at the reports</a:t>
            </a:r>
          </a:p>
        </p:txBody>
      </p:sp>
      <p:pic>
        <p:nvPicPr>
          <p:cNvPr id="6" name="Picture 5">
            <a:extLst>
              <a:ext uri="{FF2B5EF4-FFF2-40B4-BE49-F238E27FC236}">
                <a16:creationId xmlns:a16="http://schemas.microsoft.com/office/drawing/2014/main" id="{A158B9B2-C83B-46D3-9DE5-B4FA8D89BBF8}"/>
              </a:ext>
            </a:extLst>
          </p:cNvPr>
          <p:cNvPicPr>
            <a:picLocks noChangeAspect="1"/>
          </p:cNvPicPr>
          <p:nvPr/>
        </p:nvPicPr>
        <p:blipFill rotWithShape="1">
          <a:blip r:embed="rId3"/>
          <a:srcRect t="556"/>
          <a:stretch/>
        </p:blipFill>
        <p:spPr>
          <a:xfrm>
            <a:off x="2602978" y="1516517"/>
            <a:ext cx="6986044" cy="4911089"/>
          </a:xfrm>
          <a:prstGeom prst="rect">
            <a:avLst/>
          </a:prstGeom>
        </p:spPr>
      </p:pic>
      <p:sp>
        <p:nvSpPr>
          <p:cNvPr id="7" name="Rectangle 6">
            <a:extLst>
              <a:ext uri="{FF2B5EF4-FFF2-40B4-BE49-F238E27FC236}">
                <a16:creationId xmlns:a16="http://schemas.microsoft.com/office/drawing/2014/main" id="{D229E437-C9C2-4E08-874B-8241356B4257}"/>
              </a:ext>
            </a:extLst>
          </p:cNvPr>
          <p:cNvSpPr/>
          <p:nvPr/>
        </p:nvSpPr>
        <p:spPr>
          <a:xfrm>
            <a:off x="3849189" y="2133600"/>
            <a:ext cx="757645" cy="1219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F74E28B-31DD-4D89-8EAE-935D008CD4AB}"/>
              </a:ext>
            </a:extLst>
          </p:cNvPr>
          <p:cNvCxnSpPr/>
          <p:nvPr/>
        </p:nvCxnSpPr>
        <p:spPr>
          <a:xfrm flipH="1">
            <a:off x="4859383" y="2194560"/>
            <a:ext cx="62701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D711DC-B4C8-4A6D-BD20-2BCBE6E42D6A}"/>
              </a:ext>
            </a:extLst>
          </p:cNvPr>
          <p:cNvSpPr txBox="1"/>
          <p:nvPr/>
        </p:nvSpPr>
        <p:spPr>
          <a:xfrm>
            <a:off x="5585744" y="2009894"/>
            <a:ext cx="2239716" cy="369332"/>
          </a:xfrm>
          <a:prstGeom prst="rect">
            <a:avLst/>
          </a:prstGeom>
          <a:noFill/>
        </p:spPr>
        <p:txBody>
          <a:bodyPr wrap="none" rtlCol="0">
            <a:spAutoFit/>
          </a:bodyPr>
          <a:lstStyle/>
          <a:p>
            <a:r>
              <a:rPr lang="en-US" dirty="0">
                <a:solidFill>
                  <a:srgbClr val="FF0000"/>
                </a:solidFill>
              </a:rPr>
              <a:t>Submitted on time</a:t>
            </a:r>
          </a:p>
        </p:txBody>
      </p:sp>
      <p:pic>
        <p:nvPicPr>
          <p:cNvPr id="13" name="Graphic 12" descr="Checkmark">
            <a:extLst>
              <a:ext uri="{FF2B5EF4-FFF2-40B4-BE49-F238E27FC236}">
                <a16:creationId xmlns:a16="http://schemas.microsoft.com/office/drawing/2014/main" id="{04E83032-50AB-403C-89BD-83C506893C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2842080"/>
            <a:ext cx="155464" cy="155464"/>
          </a:xfrm>
          <a:prstGeom prst="rect">
            <a:avLst/>
          </a:prstGeom>
        </p:spPr>
      </p:pic>
      <p:pic>
        <p:nvPicPr>
          <p:cNvPr id="14" name="Graphic 13" descr="Checkmark">
            <a:extLst>
              <a:ext uri="{FF2B5EF4-FFF2-40B4-BE49-F238E27FC236}">
                <a16:creationId xmlns:a16="http://schemas.microsoft.com/office/drawing/2014/main" id="{269E22FF-4BE1-4242-A6AD-F5342FD753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3196970"/>
            <a:ext cx="155464" cy="155464"/>
          </a:xfrm>
          <a:prstGeom prst="rect">
            <a:avLst/>
          </a:prstGeom>
        </p:spPr>
      </p:pic>
      <p:pic>
        <p:nvPicPr>
          <p:cNvPr id="15" name="Graphic 14" descr="Checkmark">
            <a:extLst>
              <a:ext uri="{FF2B5EF4-FFF2-40B4-BE49-F238E27FC236}">
                <a16:creationId xmlns:a16="http://schemas.microsoft.com/office/drawing/2014/main" id="{9DA2EBA8-E03E-4B0A-9D03-5364C940EB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3350103"/>
            <a:ext cx="155464" cy="155464"/>
          </a:xfrm>
          <a:prstGeom prst="rect">
            <a:avLst/>
          </a:prstGeom>
        </p:spPr>
      </p:pic>
      <p:pic>
        <p:nvPicPr>
          <p:cNvPr id="16" name="Graphic 15" descr="Checkmark">
            <a:extLst>
              <a:ext uri="{FF2B5EF4-FFF2-40B4-BE49-F238E27FC236}">
                <a16:creationId xmlns:a16="http://schemas.microsoft.com/office/drawing/2014/main" id="{8C4DE5EA-5FF2-4775-8D02-4E0594DEB9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3612934"/>
            <a:ext cx="155464" cy="155464"/>
          </a:xfrm>
          <a:prstGeom prst="rect">
            <a:avLst/>
          </a:prstGeom>
        </p:spPr>
      </p:pic>
      <p:pic>
        <p:nvPicPr>
          <p:cNvPr id="17" name="Graphic 16" descr="Checkmark">
            <a:extLst>
              <a:ext uri="{FF2B5EF4-FFF2-40B4-BE49-F238E27FC236}">
                <a16:creationId xmlns:a16="http://schemas.microsoft.com/office/drawing/2014/main" id="{CD4B17D6-F996-4BD9-881C-81A48CAF18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3825951"/>
            <a:ext cx="155464" cy="155464"/>
          </a:xfrm>
          <a:prstGeom prst="rect">
            <a:avLst/>
          </a:prstGeom>
        </p:spPr>
      </p:pic>
      <p:pic>
        <p:nvPicPr>
          <p:cNvPr id="18" name="Graphic 17" descr="Checkmark">
            <a:extLst>
              <a:ext uri="{FF2B5EF4-FFF2-40B4-BE49-F238E27FC236}">
                <a16:creationId xmlns:a16="http://schemas.microsoft.com/office/drawing/2014/main" id="{0F731A15-2B8C-4AF8-A53A-47C56D0126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4554057"/>
            <a:ext cx="155464" cy="155464"/>
          </a:xfrm>
          <a:prstGeom prst="rect">
            <a:avLst/>
          </a:prstGeom>
        </p:spPr>
      </p:pic>
      <p:pic>
        <p:nvPicPr>
          <p:cNvPr id="19" name="Graphic 18" descr="Checkmark">
            <a:extLst>
              <a:ext uri="{FF2B5EF4-FFF2-40B4-BE49-F238E27FC236}">
                <a16:creationId xmlns:a16="http://schemas.microsoft.com/office/drawing/2014/main" id="{CA236ACD-92EB-467D-8BDB-CF9153E3D4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5338502"/>
            <a:ext cx="155464" cy="155464"/>
          </a:xfrm>
          <a:prstGeom prst="rect">
            <a:avLst/>
          </a:prstGeom>
        </p:spPr>
      </p:pic>
      <p:pic>
        <p:nvPicPr>
          <p:cNvPr id="20" name="Graphic 19" descr="Checkmark">
            <a:extLst>
              <a:ext uri="{FF2B5EF4-FFF2-40B4-BE49-F238E27FC236}">
                <a16:creationId xmlns:a16="http://schemas.microsoft.com/office/drawing/2014/main" id="{A33A3D5A-2100-47A0-B4CB-3A87C69E12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5493966"/>
            <a:ext cx="155464" cy="155464"/>
          </a:xfrm>
          <a:prstGeom prst="rect">
            <a:avLst/>
          </a:prstGeom>
        </p:spPr>
      </p:pic>
      <p:pic>
        <p:nvPicPr>
          <p:cNvPr id="21" name="Graphic 20" descr="Checkmark">
            <a:extLst>
              <a:ext uri="{FF2B5EF4-FFF2-40B4-BE49-F238E27FC236}">
                <a16:creationId xmlns:a16="http://schemas.microsoft.com/office/drawing/2014/main" id="{0A67D219-4C9D-464D-9AEA-EA1019BA4B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5883054"/>
            <a:ext cx="155464" cy="155464"/>
          </a:xfrm>
          <a:prstGeom prst="rect">
            <a:avLst/>
          </a:prstGeom>
        </p:spPr>
      </p:pic>
      <p:pic>
        <p:nvPicPr>
          <p:cNvPr id="22" name="Graphic 21" descr="Checkmark">
            <a:extLst>
              <a:ext uri="{FF2B5EF4-FFF2-40B4-BE49-F238E27FC236}">
                <a16:creationId xmlns:a16="http://schemas.microsoft.com/office/drawing/2014/main" id="{C1534DB7-E20C-4742-866B-957E86E47F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596" y="6272142"/>
            <a:ext cx="155464" cy="155464"/>
          </a:xfrm>
          <a:prstGeom prst="rect">
            <a:avLst/>
          </a:prstGeom>
        </p:spPr>
      </p:pic>
      <p:sp>
        <p:nvSpPr>
          <p:cNvPr id="24" name="Freeform: Shape 23">
            <a:extLst>
              <a:ext uri="{FF2B5EF4-FFF2-40B4-BE49-F238E27FC236}">
                <a16:creationId xmlns:a16="http://schemas.microsoft.com/office/drawing/2014/main" id="{8E3B6630-91E1-442C-BFF0-A3EC240FBFC0}"/>
              </a:ext>
            </a:extLst>
          </p:cNvPr>
          <p:cNvSpPr/>
          <p:nvPr/>
        </p:nvSpPr>
        <p:spPr>
          <a:xfrm>
            <a:off x="6771992" y="2624729"/>
            <a:ext cx="2652665" cy="145631"/>
          </a:xfrm>
          <a:custGeom>
            <a:avLst/>
            <a:gdLst>
              <a:gd name="connsiteX0" fmla="*/ 0 w 2652665"/>
              <a:gd name="connsiteY0" fmla="*/ 73204 h 145631"/>
              <a:gd name="connsiteX1" fmla="*/ 9054 w 2652665"/>
              <a:gd name="connsiteY1" fmla="*/ 27936 h 145631"/>
              <a:gd name="connsiteX2" fmla="*/ 36214 w 2652665"/>
              <a:gd name="connsiteY2" fmla="*/ 776 h 145631"/>
              <a:gd name="connsiteX3" fmla="*/ 72428 w 2652665"/>
              <a:gd name="connsiteY3" fmla="*/ 55097 h 145631"/>
              <a:gd name="connsiteX4" fmla="*/ 99588 w 2652665"/>
              <a:gd name="connsiteY4" fmla="*/ 73204 h 145631"/>
              <a:gd name="connsiteX5" fmla="*/ 172016 w 2652665"/>
              <a:gd name="connsiteY5" fmla="*/ 91311 h 145631"/>
              <a:gd name="connsiteX6" fmla="*/ 298764 w 2652665"/>
              <a:gd name="connsiteY6" fmla="*/ 82257 h 145631"/>
              <a:gd name="connsiteX7" fmla="*/ 325925 w 2652665"/>
              <a:gd name="connsiteY7" fmla="*/ 73204 h 145631"/>
              <a:gd name="connsiteX8" fmla="*/ 416459 w 2652665"/>
              <a:gd name="connsiteY8" fmla="*/ 64150 h 145631"/>
              <a:gd name="connsiteX9" fmla="*/ 579422 w 2652665"/>
              <a:gd name="connsiteY9" fmla="*/ 36990 h 145631"/>
              <a:gd name="connsiteX10" fmla="*/ 615636 w 2652665"/>
              <a:gd name="connsiteY10" fmla="*/ 64150 h 145631"/>
              <a:gd name="connsiteX11" fmla="*/ 624689 w 2652665"/>
              <a:gd name="connsiteY11" fmla="*/ 91311 h 145631"/>
              <a:gd name="connsiteX12" fmla="*/ 651850 w 2652665"/>
              <a:gd name="connsiteY12" fmla="*/ 145631 h 145631"/>
              <a:gd name="connsiteX13" fmla="*/ 787652 w 2652665"/>
              <a:gd name="connsiteY13" fmla="*/ 82257 h 145631"/>
              <a:gd name="connsiteX14" fmla="*/ 841972 w 2652665"/>
              <a:gd name="connsiteY14" fmla="*/ 46043 h 145631"/>
              <a:gd name="connsiteX15" fmla="*/ 869133 w 2652665"/>
              <a:gd name="connsiteY15" fmla="*/ 55097 h 145631"/>
              <a:gd name="connsiteX16" fmla="*/ 896293 w 2652665"/>
              <a:gd name="connsiteY16" fmla="*/ 73204 h 145631"/>
              <a:gd name="connsiteX17" fmla="*/ 977774 w 2652665"/>
              <a:gd name="connsiteY17" fmla="*/ 64150 h 145631"/>
              <a:gd name="connsiteX18" fmla="*/ 1077362 w 2652665"/>
              <a:gd name="connsiteY18" fmla="*/ 776 h 145631"/>
              <a:gd name="connsiteX19" fmla="*/ 1113576 w 2652665"/>
              <a:gd name="connsiteY19" fmla="*/ 9829 h 145631"/>
              <a:gd name="connsiteX20" fmla="*/ 1167897 w 2652665"/>
              <a:gd name="connsiteY20" fmla="*/ 27936 h 145631"/>
              <a:gd name="connsiteX21" fmla="*/ 1204111 w 2652665"/>
              <a:gd name="connsiteY21" fmla="*/ 36990 h 145631"/>
              <a:gd name="connsiteX22" fmla="*/ 1846907 w 2652665"/>
              <a:gd name="connsiteY22" fmla="*/ 55097 h 145631"/>
              <a:gd name="connsiteX23" fmla="*/ 2308634 w 2652665"/>
              <a:gd name="connsiteY23" fmla="*/ 55097 h 145631"/>
              <a:gd name="connsiteX24" fmla="*/ 2362955 w 2652665"/>
              <a:gd name="connsiteY24" fmla="*/ 46043 h 145631"/>
              <a:gd name="connsiteX25" fmla="*/ 2544024 w 2652665"/>
              <a:gd name="connsiteY25" fmla="*/ 36990 h 145631"/>
              <a:gd name="connsiteX26" fmla="*/ 2652665 w 2652665"/>
              <a:gd name="connsiteY26" fmla="*/ 36990 h 14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52665" h="145631">
                <a:moveTo>
                  <a:pt x="0" y="73204"/>
                </a:moveTo>
                <a:cubicBezTo>
                  <a:pt x="3018" y="58115"/>
                  <a:pt x="2172" y="41700"/>
                  <a:pt x="9054" y="27936"/>
                </a:cubicBezTo>
                <a:cubicBezTo>
                  <a:pt x="14780" y="16484"/>
                  <a:pt x="24446" y="-4268"/>
                  <a:pt x="36214" y="776"/>
                </a:cubicBezTo>
                <a:cubicBezTo>
                  <a:pt x="56216" y="9349"/>
                  <a:pt x="54321" y="43026"/>
                  <a:pt x="72428" y="55097"/>
                </a:cubicBezTo>
                <a:cubicBezTo>
                  <a:pt x="81481" y="61133"/>
                  <a:pt x="89362" y="69486"/>
                  <a:pt x="99588" y="73204"/>
                </a:cubicBezTo>
                <a:cubicBezTo>
                  <a:pt x="122975" y="81709"/>
                  <a:pt x="172016" y="91311"/>
                  <a:pt x="172016" y="91311"/>
                </a:cubicBezTo>
                <a:cubicBezTo>
                  <a:pt x="214265" y="88293"/>
                  <a:pt x="256697" y="87206"/>
                  <a:pt x="298764" y="82257"/>
                </a:cubicBezTo>
                <a:cubicBezTo>
                  <a:pt x="308242" y="81142"/>
                  <a:pt x="316493" y="74655"/>
                  <a:pt x="325925" y="73204"/>
                </a:cubicBezTo>
                <a:cubicBezTo>
                  <a:pt x="355901" y="68592"/>
                  <a:pt x="386281" y="67168"/>
                  <a:pt x="416459" y="64150"/>
                </a:cubicBezTo>
                <a:cubicBezTo>
                  <a:pt x="505255" y="34551"/>
                  <a:pt x="451759" y="47628"/>
                  <a:pt x="579422" y="36990"/>
                </a:cubicBezTo>
                <a:cubicBezTo>
                  <a:pt x="591493" y="46043"/>
                  <a:pt x="605976" y="52558"/>
                  <a:pt x="615636" y="64150"/>
                </a:cubicBezTo>
                <a:cubicBezTo>
                  <a:pt x="621745" y="71481"/>
                  <a:pt x="620421" y="82775"/>
                  <a:pt x="624689" y="91311"/>
                </a:cubicBezTo>
                <a:cubicBezTo>
                  <a:pt x="659794" y="161523"/>
                  <a:pt x="629089" y="77353"/>
                  <a:pt x="651850" y="145631"/>
                </a:cubicBezTo>
                <a:cubicBezTo>
                  <a:pt x="755165" y="130872"/>
                  <a:pt x="683917" y="151415"/>
                  <a:pt x="787652" y="82257"/>
                </a:cubicBezTo>
                <a:lnTo>
                  <a:pt x="841972" y="46043"/>
                </a:lnTo>
                <a:cubicBezTo>
                  <a:pt x="851026" y="49061"/>
                  <a:pt x="860597" y="50829"/>
                  <a:pt x="869133" y="55097"/>
                </a:cubicBezTo>
                <a:cubicBezTo>
                  <a:pt x="878865" y="59963"/>
                  <a:pt x="885450" y="72300"/>
                  <a:pt x="896293" y="73204"/>
                </a:cubicBezTo>
                <a:cubicBezTo>
                  <a:pt x="923526" y="75473"/>
                  <a:pt x="950614" y="67168"/>
                  <a:pt x="977774" y="64150"/>
                </a:cubicBezTo>
                <a:cubicBezTo>
                  <a:pt x="1046736" y="18175"/>
                  <a:pt x="1013434" y="39132"/>
                  <a:pt x="1077362" y="776"/>
                </a:cubicBezTo>
                <a:cubicBezTo>
                  <a:pt x="1089433" y="3794"/>
                  <a:pt x="1101658" y="6254"/>
                  <a:pt x="1113576" y="9829"/>
                </a:cubicBezTo>
                <a:cubicBezTo>
                  <a:pt x="1131858" y="15313"/>
                  <a:pt x="1149380" y="23307"/>
                  <a:pt x="1167897" y="27936"/>
                </a:cubicBezTo>
                <a:cubicBezTo>
                  <a:pt x="1179968" y="30954"/>
                  <a:pt x="1191678" y="36493"/>
                  <a:pt x="1204111" y="36990"/>
                </a:cubicBezTo>
                <a:cubicBezTo>
                  <a:pt x="1418290" y="45557"/>
                  <a:pt x="1632642" y="49061"/>
                  <a:pt x="1846907" y="55097"/>
                </a:cubicBezTo>
                <a:cubicBezTo>
                  <a:pt x="2069264" y="68176"/>
                  <a:pt x="2017408" y="69658"/>
                  <a:pt x="2308634" y="55097"/>
                </a:cubicBezTo>
                <a:cubicBezTo>
                  <a:pt x="2326968" y="54180"/>
                  <a:pt x="2344848" y="49061"/>
                  <a:pt x="2362955" y="46043"/>
                </a:cubicBezTo>
                <a:cubicBezTo>
                  <a:pt x="2434086" y="-1379"/>
                  <a:pt x="2373533" y="31111"/>
                  <a:pt x="2544024" y="36990"/>
                </a:cubicBezTo>
                <a:cubicBezTo>
                  <a:pt x="2580216" y="38238"/>
                  <a:pt x="2616451" y="36990"/>
                  <a:pt x="2652665" y="3699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32730D0D-6006-406F-98D4-5BD084F6DC4C}"/>
              </a:ext>
            </a:extLst>
          </p:cNvPr>
          <p:cNvSpPr/>
          <p:nvPr/>
        </p:nvSpPr>
        <p:spPr>
          <a:xfrm>
            <a:off x="6835366" y="2778560"/>
            <a:ext cx="2580238" cy="118549"/>
          </a:xfrm>
          <a:custGeom>
            <a:avLst/>
            <a:gdLst>
              <a:gd name="connsiteX0" fmla="*/ 0 w 2580238"/>
              <a:gd name="connsiteY0" fmla="*/ 73282 h 118549"/>
              <a:gd name="connsiteX1" fmla="*/ 54321 w 2580238"/>
              <a:gd name="connsiteY1" fmla="*/ 55175 h 118549"/>
              <a:gd name="connsiteX2" fmla="*/ 117695 w 2580238"/>
              <a:gd name="connsiteY2" fmla="*/ 46121 h 118549"/>
              <a:gd name="connsiteX3" fmla="*/ 153909 w 2580238"/>
              <a:gd name="connsiteY3" fmla="*/ 37068 h 118549"/>
              <a:gd name="connsiteX4" fmla="*/ 316872 w 2580238"/>
              <a:gd name="connsiteY4" fmla="*/ 46121 h 118549"/>
              <a:gd name="connsiteX5" fmla="*/ 371192 w 2580238"/>
              <a:gd name="connsiteY5" fmla="*/ 82335 h 118549"/>
              <a:gd name="connsiteX6" fmla="*/ 434567 w 2580238"/>
              <a:gd name="connsiteY6" fmla="*/ 118549 h 118549"/>
              <a:gd name="connsiteX7" fmla="*/ 669957 w 2580238"/>
              <a:gd name="connsiteY7" fmla="*/ 109495 h 118549"/>
              <a:gd name="connsiteX8" fmla="*/ 742384 w 2580238"/>
              <a:gd name="connsiteY8" fmla="*/ 91389 h 118549"/>
              <a:gd name="connsiteX9" fmla="*/ 787652 w 2580238"/>
              <a:gd name="connsiteY9" fmla="*/ 82335 h 118549"/>
              <a:gd name="connsiteX10" fmla="*/ 823866 w 2580238"/>
              <a:gd name="connsiteY10" fmla="*/ 64228 h 118549"/>
              <a:gd name="connsiteX11" fmla="*/ 878186 w 2580238"/>
              <a:gd name="connsiteY11" fmla="*/ 46121 h 118549"/>
              <a:gd name="connsiteX12" fmla="*/ 905347 w 2580238"/>
              <a:gd name="connsiteY12" fmla="*/ 37068 h 118549"/>
              <a:gd name="connsiteX13" fmla="*/ 1575303 w 2580238"/>
              <a:gd name="connsiteY13" fmla="*/ 18961 h 118549"/>
              <a:gd name="connsiteX14" fmla="*/ 1602464 w 2580238"/>
              <a:gd name="connsiteY14" fmla="*/ 9907 h 118549"/>
              <a:gd name="connsiteX15" fmla="*/ 1656784 w 2580238"/>
              <a:gd name="connsiteY15" fmla="*/ 46121 h 118549"/>
              <a:gd name="connsiteX16" fmla="*/ 1683945 w 2580238"/>
              <a:gd name="connsiteY16" fmla="*/ 64228 h 118549"/>
              <a:gd name="connsiteX17" fmla="*/ 1810693 w 2580238"/>
              <a:gd name="connsiteY17" fmla="*/ 55175 h 118549"/>
              <a:gd name="connsiteX18" fmla="*/ 1837854 w 2580238"/>
              <a:gd name="connsiteY18" fmla="*/ 46121 h 118549"/>
              <a:gd name="connsiteX19" fmla="*/ 1910282 w 2580238"/>
              <a:gd name="connsiteY19" fmla="*/ 28014 h 118549"/>
              <a:gd name="connsiteX20" fmla="*/ 1946495 w 2580238"/>
              <a:gd name="connsiteY20" fmla="*/ 18961 h 118549"/>
              <a:gd name="connsiteX21" fmla="*/ 1982709 w 2580238"/>
              <a:gd name="connsiteY21" fmla="*/ 9907 h 118549"/>
              <a:gd name="connsiteX22" fmla="*/ 2073244 w 2580238"/>
              <a:gd name="connsiteY22" fmla="*/ 18961 h 118549"/>
              <a:gd name="connsiteX23" fmla="*/ 2109458 w 2580238"/>
              <a:gd name="connsiteY23" fmla="*/ 28014 h 118549"/>
              <a:gd name="connsiteX24" fmla="*/ 2353901 w 2580238"/>
              <a:gd name="connsiteY24" fmla="*/ 37068 h 118549"/>
              <a:gd name="connsiteX25" fmla="*/ 2381062 w 2580238"/>
              <a:gd name="connsiteY25" fmla="*/ 46121 h 118549"/>
              <a:gd name="connsiteX26" fmla="*/ 2580238 w 2580238"/>
              <a:gd name="connsiteY26" fmla="*/ 55175 h 11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80238" h="118549">
                <a:moveTo>
                  <a:pt x="0" y="73282"/>
                </a:moveTo>
                <a:cubicBezTo>
                  <a:pt x="18107" y="67246"/>
                  <a:pt x="35723" y="59467"/>
                  <a:pt x="54321" y="55175"/>
                </a:cubicBezTo>
                <a:cubicBezTo>
                  <a:pt x="75114" y="50377"/>
                  <a:pt x="96700" y="49938"/>
                  <a:pt x="117695" y="46121"/>
                </a:cubicBezTo>
                <a:cubicBezTo>
                  <a:pt x="129937" y="43895"/>
                  <a:pt x="141838" y="40086"/>
                  <a:pt x="153909" y="37068"/>
                </a:cubicBezTo>
                <a:cubicBezTo>
                  <a:pt x="208230" y="40086"/>
                  <a:pt x="263611" y="35025"/>
                  <a:pt x="316872" y="46121"/>
                </a:cubicBezTo>
                <a:cubicBezTo>
                  <a:pt x="338176" y="50559"/>
                  <a:pt x="353085" y="70264"/>
                  <a:pt x="371192" y="82335"/>
                </a:cubicBezTo>
                <a:cubicBezTo>
                  <a:pt x="409579" y="107926"/>
                  <a:pt x="388625" y="95578"/>
                  <a:pt x="434567" y="118549"/>
                </a:cubicBezTo>
                <a:cubicBezTo>
                  <a:pt x="513030" y="115531"/>
                  <a:pt x="591740" y="116396"/>
                  <a:pt x="669957" y="109495"/>
                </a:cubicBezTo>
                <a:cubicBezTo>
                  <a:pt x="694746" y="107308"/>
                  <a:pt x="717982" y="96270"/>
                  <a:pt x="742384" y="91389"/>
                </a:cubicBezTo>
                <a:lnTo>
                  <a:pt x="787652" y="82335"/>
                </a:lnTo>
                <a:cubicBezTo>
                  <a:pt x="799723" y="76299"/>
                  <a:pt x="811335" y="69240"/>
                  <a:pt x="823866" y="64228"/>
                </a:cubicBezTo>
                <a:cubicBezTo>
                  <a:pt x="841587" y="57140"/>
                  <a:pt x="860079" y="52157"/>
                  <a:pt x="878186" y="46121"/>
                </a:cubicBezTo>
                <a:lnTo>
                  <a:pt x="905347" y="37068"/>
                </a:lnTo>
                <a:cubicBezTo>
                  <a:pt x="1135813" y="-39754"/>
                  <a:pt x="922567" y="28154"/>
                  <a:pt x="1575303" y="18961"/>
                </a:cubicBezTo>
                <a:cubicBezTo>
                  <a:pt x="1584357" y="15943"/>
                  <a:pt x="1592921" y="9907"/>
                  <a:pt x="1602464" y="9907"/>
                </a:cubicBezTo>
                <a:cubicBezTo>
                  <a:pt x="1651842" y="9907"/>
                  <a:pt x="1629496" y="18833"/>
                  <a:pt x="1656784" y="46121"/>
                </a:cubicBezTo>
                <a:cubicBezTo>
                  <a:pt x="1664478" y="53815"/>
                  <a:pt x="1674891" y="58192"/>
                  <a:pt x="1683945" y="64228"/>
                </a:cubicBezTo>
                <a:cubicBezTo>
                  <a:pt x="1726194" y="61210"/>
                  <a:pt x="1768626" y="60124"/>
                  <a:pt x="1810693" y="55175"/>
                </a:cubicBezTo>
                <a:cubicBezTo>
                  <a:pt x="1820171" y="54060"/>
                  <a:pt x="1828647" y="48632"/>
                  <a:pt x="1837854" y="46121"/>
                </a:cubicBezTo>
                <a:cubicBezTo>
                  <a:pt x="1861863" y="39573"/>
                  <a:pt x="1886139" y="34050"/>
                  <a:pt x="1910282" y="28014"/>
                </a:cubicBezTo>
                <a:lnTo>
                  <a:pt x="1946495" y="18961"/>
                </a:lnTo>
                <a:lnTo>
                  <a:pt x="1982709" y="9907"/>
                </a:lnTo>
                <a:cubicBezTo>
                  <a:pt x="2012887" y="12925"/>
                  <a:pt x="2043220" y="14672"/>
                  <a:pt x="2073244" y="18961"/>
                </a:cubicBezTo>
                <a:cubicBezTo>
                  <a:pt x="2085562" y="20721"/>
                  <a:pt x="2097041" y="27213"/>
                  <a:pt x="2109458" y="28014"/>
                </a:cubicBezTo>
                <a:cubicBezTo>
                  <a:pt x="2190826" y="33264"/>
                  <a:pt x="2272420" y="34050"/>
                  <a:pt x="2353901" y="37068"/>
                </a:cubicBezTo>
                <a:cubicBezTo>
                  <a:pt x="2362955" y="40086"/>
                  <a:pt x="2371552" y="45328"/>
                  <a:pt x="2381062" y="46121"/>
                </a:cubicBezTo>
                <a:cubicBezTo>
                  <a:pt x="2491432" y="55319"/>
                  <a:pt x="2511675" y="55175"/>
                  <a:pt x="2580238" y="551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7B49A083-4CC6-42A8-BC59-F27E4BAE8F89}"/>
              </a:ext>
            </a:extLst>
          </p:cNvPr>
          <p:cNvSpPr/>
          <p:nvPr/>
        </p:nvSpPr>
        <p:spPr>
          <a:xfrm>
            <a:off x="6799152" y="3195873"/>
            <a:ext cx="2534971" cy="135802"/>
          </a:xfrm>
          <a:custGeom>
            <a:avLst/>
            <a:gdLst>
              <a:gd name="connsiteX0" fmla="*/ 0 w 2534971"/>
              <a:gd name="connsiteY0" fmla="*/ 90535 h 135802"/>
              <a:gd name="connsiteX1" fmla="*/ 54321 w 2534971"/>
              <a:gd name="connsiteY1" fmla="*/ 81481 h 135802"/>
              <a:gd name="connsiteX2" fmla="*/ 126749 w 2534971"/>
              <a:gd name="connsiteY2" fmla="*/ 63375 h 135802"/>
              <a:gd name="connsiteX3" fmla="*/ 190123 w 2534971"/>
              <a:gd name="connsiteY3" fmla="*/ 81481 h 135802"/>
              <a:gd name="connsiteX4" fmla="*/ 217284 w 2534971"/>
              <a:gd name="connsiteY4" fmla="*/ 90535 h 135802"/>
              <a:gd name="connsiteX5" fmla="*/ 244444 w 2534971"/>
              <a:gd name="connsiteY5" fmla="*/ 108642 h 135802"/>
              <a:gd name="connsiteX6" fmla="*/ 334979 w 2534971"/>
              <a:gd name="connsiteY6" fmla="*/ 90535 h 135802"/>
              <a:gd name="connsiteX7" fmla="*/ 371193 w 2534971"/>
              <a:gd name="connsiteY7" fmla="*/ 72428 h 135802"/>
              <a:gd name="connsiteX8" fmla="*/ 407406 w 2534971"/>
              <a:gd name="connsiteY8" fmla="*/ 63375 h 135802"/>
              <a:gd name="connsiteX9" fmla="*/ 443620 w 2534971"/>
              <a:gd name="connsiteY9" fmla="*/ 45268 h 135802"/>
              <a:gd name="connsiteX10" fmla="*/ 470781 w 2534971"/>
              <a:gd name="connsiteY10" fmla="*/ 27161 h 135802"/>
              <a:gd name="connsiteX11" fmla="*/ 552262 w 2534971"/>
              <a:gd name="connsiteY11" fmla="*/ 0 h 135802"/>
              <a:gd name="connsiteX12" fmla="*/ 597529 w 2534971"/>
              <a:gd name="connsiteY12" fmla="*/ 9054 h 135802"/>
              <a:gd name="connsiteX13" fmla="*/ 615636 w 2534971"/>
              <a:gd name="connsiteY13" fmla="*/ 36214 h 135802"/>
              <a:gd name="connsiteX14" fmla="*/ 669957 w 2534971"/>
              <a:gd name="connsiteY14" fmla="*/ 81481 h 135802"/>
              <a:gd name="connsiteX15" fmla="*/ 706171 w 2534971"/>
              <a:gd name="connsiteY15" fmla="*/ 90535 h 135802"/>
              <a:gd name="connsiteX16" fmla="*/ 787652 w 2534971"/>
              <a:gd name="connsiteY16" fmla="*/ 72428 h 135802"/>
              <a:gd name="connsiteX17" fmla="*/ 823866 w 2534971"/>
              <a:gd name="connsiteY17" fmla="*/ 63375 h 135802"/>
              <a:gd name="connsiteX18" fmla="*/ 869133 w 2534971"/>
              <a:gd name="connsiteY18" fmla="*/ 45268 h 135802"/>
              <a:gd name="connsiteX19" fmla="*/ 950614 w 2534971"/>
              <a:gd name="connsiteY19" fmla="*/ 54321 h 135802"/>
              <a:gd name="connsiteX20" fmla="*/ 1004935 w 2534971"/>
              <a:gd name="connsiteY20" fmla="*/ 90535 h 135802"/>
              <a:gd name="connsiteX21" fmla="*/ 1321806 w 2534971"/>
              <a:gd name="connsiteY21" fmla="*/ 99588 h 135802"/>
              <a:gd name="connsiteX22" fmla="*/ 2000816 w 2534971"/>
              <a:gd name="connsiteY22" fmla="*/ 90535 h 135802"/>
              <a:gd name="connsiteX23" fmla="*/ 2073244 w 2534971"/>
              <a:gd name="connsiteY23" fmla="*/ 72428 h 135802"/>
              <a:gd name="connsiteX24" fmla="*/ 2136618 w 2534971"/>
              <a:gd name="connsiteY24" fmla="*/ 63375 h 135802"/>
              <a:gd name="connsiteX25" fmla="*/ 2181886 w 2534971"/>
              <a:gd name="connsiteY25" fmla="*/ 72428 h 135802"/>
              <a:gd name="connsiteX26" fmla="*/ 2227153 w 2534971"/>
              <a:gd name="connsiteY26" fmla="*/ 117695 h 135802"/>
              <a:gd name="connsiteX27" fmla="*/ 2254313 w 2534971"/>
              <a:gd name="connsiteY27" fmla="*/ 135802 h 135802"/>
              <a:gd name="connsiteX28" fmla="*/ 2326741 w 2534971"/>
              <a:gd name="connsiteY28" fmla="*/ 126749 h 135802"/>
              <a:gd name="connsiteX29" fmla="*/ 2344848 w 2534971"/>
              <a:gd name="connsiteY29" fmla="*/ 99588 h 135802"/>
              <a:gd name="connsiteX30" fmla="*/ 2426329 w 2534971"/>
              <a:gd name="connsiteY30" fmla="*/ 27161 h 135802"/>
              <a:gd name="connsiteX31" fmla="*/ 2498757 w 2534971"/>
              <a:gd name="connsiteY31" fmla="*/ 63375 h 135802"/>
              <a:gd name="connsiteX32" fmla="*/ 2534971 w 2534971"/>
              <a:gd name="connsiteY32" fmla="*/ 90535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34971" h="135802">
                <a:moveTo>
                  <a:pt x="0" y="90535"/>
                </a:moveTo>
                <a:cubicBezTo>
                  <a:pt x="18107" y="87517"/>
                  <a:pt x="36372" y="85327"/>
                  <a:pt x="54321" y="81481"/>
                </a:cubicBezTo>
                <a:cubicBezTo>
                  <a:pt x="78654" y="76267"/>
                  <a:pt x="126749" y="63375"/>
                  <a:pt x="126749" y="63375"/>
                </a:cubicBezTo>
                <a:lnTo>
                  <a:pt x="190123" y="81481"/>
                </a:lnTo>
                <a:cubicBezTo>
                  <a:pt x="199264" y="84223"/>
                  <a:pt x="208748" y="86267"/>
                  <a:pt x="217284" y="90535"/>
                </a:cubicBezTo>
                <a:cubicBezTo>
                  <a:pt x="227016" y="95401"/>
                  <a:pt x="235391" y="102606"/>
                  <a:pt x="244444" y="108642"/>
                </a:cubicBezTo>
                <a:cubicBezTo>
                  <a:pt x="274622" y="102606"/>
                  <a:pt x="305387" y="98990"/>
                  <a:pt x="334979" y="90535"/>
                </a:cubicBezTo>
                <a:cubicBezTo>
                  <a:pt x="347956" y="86827"/>
                  <a:pt x="358556" y="77167"/>
                  <a:pt x="371193" y="72428"/>
                </a:cubicBezTo>
                <a:cubicBezTo>
                  <a:pt x="382843" y="68059"/>
                  <a:pt x="395335" y="66393"/>
                  <a:pt x="407406" y="63375"/>
                </a:cubicBezTo>
                <a:cubicBezTo>
                  <a:pt x="419477" y="57339"/>
                  <a:pt x="431902" y="51964"/>
                  <a:pt x="443620" y="45268"/>
                </a:cubicBezTo>
                <a:cubicBezTo>
                  <a:pt x="453067" y="39869"/>
                  <a:pt x="461049" y="32027"/>
                  <a:pt x="470781" y="27161"/>
                </a:cubicBezTo>
                <a:cubicBezTo>
                  <a:pt x="504873" y="10115"/>
                  <a:pt x="517684" y="8645"/>
                  <a:pt x="552262" y="0"/>
                </a:cubicBezTo>
                <a:cubicBezTo>
                  <a:pt x="567351" y="3018"/>
                  <a:pt x="584169" y="1419"/>
                  <a:pt x="597529" y="9054"/>
                </a:cubicBezTo>
                <a:cubicBezTo>
                  <a:pt x="606976" y="14452"/>
                  <a:pt x="608670" y="27855"/>
                  <a:pt x="615636" y="36214"/>
                </a:cubicBezTo>
                <a:cubicBezTo>
                  <a:pt x="627722" y="50717"/>
                  <a:pt x="651492" y="73568"/>
                  <a:pt x="669957" y="81481"/>
                </a:cubicBezTo>
                <a:cubicBezTo>
                  <a:pt x="681394" y="86382"/>
                  <a:pt x="694100" y="87517"/>
                  <a:pt x="706171" y="90535"/>
                </a:cubicBezTo>
                <a:lnTo>
                  <a:pt x="787652" y="72428"/>
                </a:lnTo>
                <a:cubicBezTo>
                  <a:pt x="799776" y="69630"/>
                  <a:pt x="812062" y="67310"/>
                  <a:pt x="823866" y="63375"/>
                </a:cubicBezTo>
                <a:cubicBezTo>
                  <a:pt x="839283" y="58236"/>
                  <a:pt x="854044" y="51304"/>
                  <a:pt x="869133" y="45268"/>
                </a:cubicBezTo>
                <a:cubicBezTo>
                  <a:pt x="896293" y="48286"/>
                  <a:pt x="924689" y="45680"/>
                  <a:pt x="950614" y="54321"/>
                </a:cubicBezTo>
                <a:cubicBezTo>
                  <a:pt x="1012315" y="74887"/>
                  <a:pt x="944914" y="87376"/>
                  <a:pt x="1004935" y="90535"/>
                </a:cubicBezTo>
                <a:cubicBezTo>
                  <a:pt x="1110456" y="96089"/>
                  <a:pt x="1216182" y="96570"/>
                  <a:pt x="1321806" y="99588"/>
                </a:cubicBezTo>
                <a:cubicBezTo>
                  <a:pt x="1548143" y="96570"/>
                  <a:pt x="1774607" y="98711"/>
                  <a:pt x="2000816" y="90535"/>
                </a:cubicBezTo>
                <a:cubicBezTo>
                  <a:pt x="2025685" y="89636"/>
                  <a:pt x="2048608" y="75947"/>
                  <a:pt x="2073244" y="72428"/>
                </a:cubicBezTo>
                <a:lnTo>
                  <a:pt x="2136618" y="63375"/>
                </a:lnTo>
                <a:cubicBezTo>
                  <a:pt x="2151707" y="66393"/>
                  <a:pt x="2167478" y="67025"/>
                  <a:pt x="2181886" y="72428"/>
                </a:cubicBezTo>
                <a:cubicBezTo>
                  <a:pt x="2220512" y="86912"/>
                  <a:pt x="2200598" y="91140"/>
                  <a:pt x="2227153" y="117695"/>
                </a:cubicBezTo>
                <a:cubicBezTo>
                  <a:pt x="2234847" y="125389"/>
                  <a:pt x="2245260" y="129766"/>
                  <a:pt x="2254313" y="135802"/>
                </a:cubicBezTo>
                <a:cubicBezTo>
                  <a:pt x="2278456" y="132784"/>
                  <a:pt x="2304151" y="135785"/>
                  <a:pt x="2326741" y="126749"/>
                </a:cubicBezTo>
                <a:cubicBezTo>
                  <a:pt x="2336844" y="122708"/>
                  <a:pt x="2337619" y="107721"/>
                  <a:pt x="2344848" y="99588"/>
                </a:cubicBezTo>
                <a:cubicBezTo>
                  <a:pt x="2389948" y="48851"/>
                  <a:pt x="2385051" y="54680"/>
                  <a:pt x="2426329" y="27161"/>
                </a:cubicBezTo>
                <a:cubicBezTo>
                  <a:pt x="2470464" y="38194"/>
                  <a:pt x="2460735" y="30785"/>
                  <a:pt x="2498757" y="63375"/>
                </a:cubicBezTo>
                <a:cubicBezTo>
                  <a:pt x="2532933" y="92669"/>
                  <a:pt x="2511963" y="90535"/>
                  <a:pt x="2534971" y="9053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86D4E13-5B9A-4265-B62F-AF06FB230F3D}"/>
              </a:ext>
            </a:extLst>
          </p:cNvPr>
          <p:cNvSpPr/>
          <p:nvPr/>
        </p:nvSpPr>
        <p:spPr>
          <a:xfrm>
            <a:off x="6705602" y="3956302"/>
            <a:ext cx="2652665" cy="10622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98C6CF-E36F-4009-B077-A94294F6882A}"/>
              </a:ext>
            </a:extLst>
          </p:cNvPr>
          <p:cNvSpPr/>
          <p:nvPr/>
        </p:nvSpPr>
        <p:spPr>
          <a:xfrm>
            <a:off x="6686708" y="5500137"/>
            <a:ext cx="2652665" cy="10622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CF4D3CD-B3DF-488D-9614-CC012E23F1F7}"/>
              </a:ext>
            </a:extLst>
          </p:cNvPr>
          <p:cNvSpPr/>
          <p:nvPr/>
        </p:nvSpPr>
        <p:spPr>
          <a:xfrm>
            <a:off x="6681458" y="5829941"/>
            <a:ext cx="2652665" cy="10622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8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out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out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3102-2A50-445F-8AE0-1014BC858B86}"/>
              </a:ext>
            </a:extLst>
          </p:cNvPr>
          <p:cNvSpPr>
            <a:spLocks noGrp="1"/>
          </p:cNvSpPr>
          <p:nvPr>
            <p:ph type="title"/>
          </p:nvPr>
        </p:nvSpPr>
        <p:spPr/>
        <p:txBody>
          <a:bodyPr>
            <a:normAutofit/>
          </a:bodyPr>
          <a:lstStyle/>
          <a:p>
            <a:r>
              <a:rPr lang="en-US" dirty="0"/>
              <a:t>Pollutants of Concern</a:t>
            </a:r>
          </a:p>
        </p:txBody>
      </p:sp>
      <p:pic>
        <p:nvPicPr>
          <p:cNvPr id="6" name="Picture 5">
            <a:extLst>
              <a:ext uri="{FF2B5EF4-FFF2-40B4-BE49-F238E27FC236}">
                <a16:creationId xmlns:a16="http://schemas.microsoft.com/office/drawing/2014/main" id="{0EA46DC6-A88C-4814-91D5-041AD8F7DD87}"/>
              </a:ext>
            </a:extLst>
          </p:cNvPr>
          <p:cNvPicPr>
            <a:picLocks noChangeAspect="1"/>
          </p:cNvPicPr>
          <p:nvPr/>
        </p:nvPicPr>
        <p:blipFill>
          <a:blip r:embed="rId3"/>
          <a:stretch>
            <a:fillRect/>
          </a:stretch>
        </p:blipFill>
        <p:spPr>
          <a:xfrm>
            <a:off x="1" y="2688879"/>
            <a:ext cx="6446066" cy="1232639"/>
          </a:xfrm>
          <a:prstGeom prst="rect">
            <a:avLst/>
          </a:prstGeom>
        </p:spPr>
      </p:pic>
      <p:cxnSp>
        <p:nvCxnSpPr>
          <p:cNvPr id="9" name="Straight Arrow Connector 8">
            <a:extLst>
              <a:ext uri="{FF2B5EF4-FFF2-40B4-BE49-F238E27FC236}">
                <a16:creationId xmlns:a16="http://schemas.microsoft.com/office/drawing/2014/main" id="{3906A688-271B-448B-9E3A-A822F6825AA5}"/>
              </a:ext>
            </a:extLst>
          </p:cNvPr>
          <p:cNvCxnSpPr>
            <a:cxnSpLocks/>
          </p:cNvCxnSpPr>
          <p:nvPr/>
        </p:nvCxnSpPr>
        <p:spPr>
          <a:xfrm flipV="1">
            <a:off x="4470339" y="2273104"/>
            <a:ext cx="2044290" cy="4157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37146-A9D3-431A-9069-A15CA7B639E5}"/>
              </a:ext>
            </a:extLst>
          </p:cNvPr>
          <p:cNvPicPr>
            <a:picLocks noChangeAspect="1"/>
          </p:cNvPicPr>
          <p:nvPr/>
        </p:nvPicPr>
        <p:blipFill>
          <a:blip r:embed="rId4"/>
          <a:stretch>
            <a:fillRect/>
          </a:stretch>
        </p:blipFill>
        <p:spPr>
          <a:xfrm>
            <a:off x="6522549" y="1374458"/>
            <a:ext cx="5599947" cy="3861480"/>
          </a:xfrm>
          <a:prstGeom prst="rect">
            <a:avLst/>
          </a:prstGeom>
        </p:spPr>
      </p:pic>
      <p:cxnSp>
        <p:nvCxnSpPr>
          <p:cNvPr id="15" name="Straight Arrow Connector 14">
            <a:extLst>
              <a:ext uri="{FF2B5EF4-FFF2-40B4-BE49-F238E27FC236}">
                <a16:creationId xmlns:a16="http://schemas.microsoft.com/office/drawing/2014/main" id="{34C15540-BFB1-414C-A77C-2AA48E342F31}"/>
              </a:ext>
            </a:extLst>
          </p:cNvPr>
          <p:cNvCxnSpPr>
            <a:cxnSpLocks/>
          </p:cNvCxnSpPr>
          <p:nvPr/>
        </p:nvCxnSpPr>
        <p:spPr>
          <a:xfrm>
            <a:off x="4535786" y="3666653"/>
            <a:ext cx="1986763" cy="11535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E3CB744-AE37-4FB7-A55C-CE45D742808A}"/>
              </a:ext>
            </a:extLst>
          </p:cNvPr>
          <p:cNvPicPr>
            <a:picLocks noChangeAspect="1"/>
          </p:cNvPicPr>
          <p:nvPr/>
        </p:nvPicPr>
        <p:blipFill>
          <a:blip r:embed="rId5"/>
          <a:stretch>
            <a:fillRect/>
          </a:stretch>
        </p:blipFill>
        <p:spPr>
          <a:xfrm>
            <a:off x="6522548" y="1374458"/>
            <a:ext cx="5599947" cy="3861480"/>
          </a:xfrm>
          <a:prstGeom prst="rect">
            <a:avLst/>
          </a:prstGeom>
        </p:spPr>
      </p:pic>
      <p:sp>
        <p:nvSpPr>
          <p:cNvPr id="18" name="TextBox 17">
            <a:extLst>
              <a:ext uri="{FF2B5EF4-FFF2-40B4-BE49-F238E27FC236}">
                <a16:creationId xmlns:a16="http://schemas.microsoft.com/office/drawing/2014/main" id="{6AC23A22-8742-4D47-8D9D-0C79C6927C03}"/>
              </a:ext>
            </a:extLst>
          </p:cNvPr>
          <p:cNvSpPr txBox="1"/>
          <p:nvPr/>
        </p:nvSpPr>
        <p:spPr>
          <a:xfrm>
            <a:off x="923453" y="1412341"/>
            <a:ext cx="3811509" cy="400110"/>
          </a:xfrm>
          <a:prstGeom prst="rect">
            <a:avLst/>
          </a:prstGeom>
          <a:noFill/>
        </p:spPr>
        <p:txBody>
          <a:bodyPr wrap="square" rtlCol="0">
            <a:spAutoFit/>
          </a:bodyPr>
          <a:lstStyle/>
          <a:p>
            <a:r>
              <a:rPr lang="en-US" sz="2000" b="1" dirty="0">
                <a:solidFill>
                  <a:schemeClr val="accent2"/>
                </a:solidFill>
              </a:rPr>
              <a:t>City of American Canyon</a:t>
            </a:r>
          </a:p>
        </p:txBody>
      </p:sp>
    </p:spTree>
    <p:extLst>
      <p:ext uri="{BB962C8B-B14F-4D97-AF65-F5344CB8AC3E}">
        <p14:creationId xmlns:p14="http://schemas.microsoft.com/office/powerpoint/2010/main" val="393441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like Tables</a:t>
            </a:r>
          </a:p>
        </p:txBody>
      </p:sp>
      <p:pic>
        <p:nvPicPr>
          <p:cNvPr id="5" name="Picture 4">
            <a:extLst>
              <a:ext uri="{FF2B5EF4-FFF2-40B4-BE49-F238E27FC236}">
                <a16:creationId xmlns:a16="http://schemas.microsoft.com/office/drawing/2014/main" id="{E5A2E71A-8A0D-4C70-BEAB-8724BA817936}"/>
              </a:ext>
            </a:extLst>
          </p:cNvPr>
          <p:cNvPicPr>
            <a:picLocks noChangeAspect="1"/>
          </p:cNvPicPr>
          <p:nvPr/>
        </p:nvPicPr>
        <p:blipFill>
          <a:blip r:embed="rId3"/>
          <a:stretch>
            <a:fillRect/>
          </a:stretch>
        </p:blipFill>
        <p:spPr>
          <a:xfrm>
            <a:off x="0" y="2165054"/>
            <a:ext cx="6283105" cy="3371590"/>
          </a:xfrm>
          <a:prstGeom prst="rect">
            <a:avLst/>
          </a:prstGeom>
        </p:spPr>
      </p:pic>
      <p:pic>
        <p:nvPicPr>
          <p:cNvPr id="12" name="Picture 11">
            <a:extLst>
              <a:ext uri="{FF2B5EF4-FFF2-40B4-BE49-F238E27FC236}">
                <a16:creationId xmlns:a16="http://schemas.microsoft.com/office/drawing/2014/main" id="{572259A4-5BC1-498A-AB23-A0B9BB932047}"/>
              </a:ext>
            </a:extLst>
          </p:cNvPr>
          <p:cNvPicPr>
            <a:picLocks noChangeAspect="1"/>
          </p:cNvPicPr>
          <p:nvPr/>
        </p:nvPicPr>
        <p:blipFill>
          <a:blip r:embed="rId4"/>
          <a:stretch>
            <a:fillRect/>
          </a:stretch>
        </p:blipFill>
        <p:spPr>
          <a:xfrm>
            <a:off x="6283105" y="1812451"/>
            <a:ext cx="5744653" cy="4133849"/>
          </a:xfrm>
          <a:prstGeom prst="rect">
            <a:avLst/>
          </a:prstGeom>
        </p:spPr>
      </p:pic>
      <p:sp>
        <p:nvSpPr>
          <p:cNvPr id="13" name="TextBox 12">
            <a:extLst>
              <a:ext uri="{FF2B5EF4-FFF2-40B4-BE49-F238E27FC236}">
                <a16:creationId xmlns:a16="http://schemas.microsoft.com/office/drawing/2014/main" id="{D77D1118-4CB5-4AAE-B6DC-71688EA4262B}"/>
              </a:ext>
            </a:extLst>
          </p:cNvPr>
          <p:cNvSpPr txBox="1"/>
          <p:nvPr/>
        </p:nvSpPr>
        <p:spPr>
          <a:xfrm>
            <a:off x="923453" y="1412341"/>
            <a:ext cx="3811509" cy="707886"/>
          </a:xfrm>
          <a:prstGeom prst="rect">
            <a:avLst/>
          </a:prstGeom>
          <a:noFill/>
        </p:spPr>
        <p:txBody>
          <a:bodyPr wrap="square" rtlCol="0">
            <a:spAutoFit/>
          </a:bodyPr>
          <a:lstStyle/>
          <a:p>
            <a:r>
              <a:rPr lang="en-US" sz="2000" b="1" dirty="0">
                <a:solidFill>
                  <a:schemeClr val="accent2"/>
                </a:solidFill>
              </a:rPr>
              <a:t>City of American Canyon</a:t>
            </a:r>
          </a:p>
          <a:p>
            <a:r>
              <a:rPr lang="en-US" sz="2000" b="1" dirty="0">
                <a:solidFill>
                  <a:schemeClr val="accent2"/>
                </a:solidFill>
              </a:rPr>
              <a:t>2017 P2 Report</a:t>
            </a:r>
          </a:p>
        </p:txBody>
      </p:sp>
      <p:cxnSp>
        <p:nvCxnSpPr>
          <p:cNvPr id="15" name="Straight Arrow Connector 14">
            <a:extLst>
              <a:ext uri="{FF2B5EF4-FFF2-40B4-BE49-F238E27FC236}">
                <a16:creationId xmlns:a16="http://schemas.microsoft.com/office/drawing/2014/main" id="{5FCB1744-B95F-4AD7-A8F8-29EF41C6D795}"/>
              </a:ext>
            </a:extLst>
          </p:cNvPr>
          <p:cNvCxnSpPr>
            <a:cxnSpLocks/>
          </p:cNvCxnSpPr>
          <p:nvPr/>
        </p:nvCxnSpPr>
        <p:spPr>
          <a:xfrm flipV="1">
            <a:off x="736600" y="2951431"/>
            <a:ext cx="5546505" cy="4775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466D1AF-D206-4605-9AF6-EDAABF53D744}"/>
              </a:ext>
            </a:extLst>
          </p:cNvPr>
          <p:cNvCxnSpPr/>
          <p:nvPr/>
        </p:nvCxnSpPr>
        <p:spPr>
          <a:xfrm flipV="1">
            <a:off x="3467477" y="3349782"/>
            <a:ext cx="2815628" cy="79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EE427C-75E8-4041-B672-B75EC9D0E0EA}"/>
              </a:ext>
            </a:extLst>
          </p:cNvPr>
          <p:cNvCxnSpPr>
            <a:cxnSpLocks/>
          </p:cNvCxnSpPr>
          <p:nvPr/>
        </p:nvCxnSpPr>
        <p:spPr>
          <a:xfrm>
            <a:off x="4581053" y="4454305"/>
            <a:ext cx="1702052" cy="878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979229-11A8-44F7-999D-7286CF927FDD}"/>
              </a:ext>
            </a:extLst>
          </p:cNvPr>
          <p:cNvCxnSpPr>
            <a:cxnSpLocks/>
          </p:cNvCxnSpPr>
          <p:nvPr/>
        </p:nvCxnSpPr>
        <p:spPr>
          <a:xfrm>
            <a:off x="5957180" y="4535786"/>
            <a:ext cx="325925" cy="11769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D075E303-2624-4897-B5B1-352D32D6E62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37773" y="1888638"/>
            <a:ext cx="4716453" cy="3981473"/>
          </a:xfrm>
          <a:prstGeom prst="rect">
            <a:avLst/>
          </a:prstGeom>
        </p:spPr>
      </p:pic>
    </p:spTree>
    <p:extLst>
      <p:ext uri="{BB962C8B-B14F-4D97-AF65-F5344CB8AC3E}">
        <p14:creationId xmlns:p14="http://schemas.microsoft.com/office/powerpoint/2010/main" val="99728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0EE1-6F0F-4E16-A50D-50B428DE4A4B}"/>
              </a:ext>
            </a:extLst>
          </p:cNvPr>
          <p:cNvSpPr>
            <a:spLocks noGrp="1"/>
          </p:cNvSpPr>
          <p:nvPr>
            <p:ph type="title"/>
          </p:nvPr>
        </p:nvSpPr>
        <p:spPr>
          <a:xfrm>
            <a:off x="914400" y="374179"/>
            <a:ext cx="10515600" cy="1325563"/>
          </a:xfrm>
        </p:spPr>
        <p:txBody>
          <a:bodyPr/>
          <a:lstStyle/>
          <a:p>
            <a:r>
              <a:rPr lang="en-US" dirty="0"/>
              <a:t>5. Outreach to Employees</a:t>
            </a:r>
          </a:p>
        </p:txBody>
      </p:sp>
      <p:sp>
        <p:nvSpPr>
          <p:cNvPr id="5" name="TextBox 4">
            <a:extLst>
              <a:ext uri="{FF2B5EF4-FFF2-40B4-BE49-F238E27FC236}">
                <a16:creationId xmlns:a16="http://schemas.microsoft.com/office/drawing/2014/main" id="{7A8DED30-1214-42F7-A929-F2954C618E23}"/>
              </a:ext>
            </a:extLst>
          </p:cNvPr>
          <p:cNvSpPr txBox="1"/>
          <p:nvPr/>
        </p:nvSpPr>
        <p:spPr>
          <a:xfrm>
            <a:off x="923453" y="1412341"/>
            <a:ext cx="6781046" cy="400110"/>
          </a:xfrm>
          <a:prstGeom prst="rect">
            <a:avLst/>
          </a:prstGeom>
          <a:noFill/>
        </p:spPr>
        <p:txBody>
          <a:bodyPr wrap="square" rtlCol="0">
            <a:spAutoFit/>
          </a:bodyPr>
          <a:lstStyle/>
          <a:p>
            <a:r>
              <a:rPr lang="en-US" sz="2000" b="1" dirty="0">
                <a:solidFill>
                  <a:schemeClr val="accent2"/>
                </a:solidFill>
              </a:rPr>
              <a:t>Delta Diablo- newsletter, e-mail listings </a:t>
            </a:r>
          </a:p>
        </p:txBody>
      </p:sp>
      <p:pic>
        <p:nvPicPr>
          <p:cNvPr id="6" name="Picture 5">
            <a:extLst>
              <a:ext uri="{FF2B5EF4-FFF2-40B4-BE49-F238E27FC236}">
                <a16:creationId xmlns:a16="http://schemas.microsoft.com/office/drawing/2014/main" id="{1F0CAC25-2ABB-4439-9F04-6C9CA081C6EE}"/>
              </a:ext>
            </a:extLst>
          </p:cNvPr>
          <p:cNvPicPr>
            <a:picLocks noChangeAspect="1"/>
          </p:cNvPicPr>
          <p:nvPr/>
        </p:nvPicPr>
        <p:blipFill>
          <a:blip r:embed="rId3"/>
          <a:stretch>
            <a:fillRect/>
          </a:stretch>
        </p:blipFill>
        <p:spPr>
          <a:xfrm>
            <a:off x="1576387" y="1812451"/>
            <a:ext cx="9039225" cy="819150"/>
          </a:xfrm>
          <a:prstGeom prst="rect">
            <a:avLst/>
          </a:prstGeom>
        </p:spPr>
      </p:pic>
      <p:pic>
        <p:nvPicPr>
          <p:cNvPr id="7" name="Picture 6">
            <a:extLst>
              <a:ext uri="{FF2B5EF4-FFF2-40B4-BE49-F238E27FC236}">
                <a16:creationId xmlns:a16="http://schemas.microsoft.com/office/drawing/2014/main" id="{107F52F9-CD15-4716-91D3-62F4784DF7EB}"/>
              </a:ext>
            </a:extLst>
          </p:cNvPr>
          <p:cNvPicPr>
            <a:picLocks noChangeAspect="1"/>
          </p:cNvPicPr>
          <p:nvPr/>
        </p:nvPicPr>
        <p:blipFill>
          <a:blip r:embed="rId4"/>
          <a:stretch>
            <a:fillRect/>
          </a:stretch>
        </p:blipFill>
        <p:spPr>
          <a:xfrm>
            <a:off x="1504949" y="3327700"/>
            <a:ext cx="4591050" cy="2438400"/>
          </a:xfrm>
          <a:prstGeom prst="rect">
            <a:avLst/>
          </a:prstGeom>
        </p:spPr>
      </p:pic>
      <p:sp>
        <p:nvSpPr>
          <p:cNvPr id="8" name="TextBox 7">
            <a:extLst>
              <a:ext uri="{FF2B5EF4-FFF2-40B4-BE49-F238E27FC236}">
                <a16:creationId xmlns:a16="http://schemas.microsoft.com/office/drawing/2014/main" id="{71696502-E1F2-4E6A-88FD-559B854DDF49}"/>
              </a:ext>
            </a:extLst>
          </p:cNvPr>
          <p:cNvSpPr txBox="1"/>
          <p:nvPr/>
        </p:nvSpPr>
        <p:spPr>
          <a:xfrm>
            <a:off x="923453" y="2927590"/>
            <a:ext cx="3811509" cy="400110"/>
          </a:xfrm>
          <a:prstGeom prst="rect">
            <a:avLst/>
          </a:prstGeom>
          <a:noFill/>
        </p:spPr>
        <p:txBody>
          <a:bodyPr wrap="square" rtlCol="0">
            <a:spAutoFit/>
          </a:bodyPr>
          <a:lstStyle/>
          <a:p>
            <a:r>
              <a:rPr lang="en-US" sz="2000" b="1" dirty="0">
                <a:solidFill>
                  <a:schemeClr val="accent2"/>
                </a:solidFill>
              </a:rPr>
              <a:t>Dublin San Ramon- trainings</a:t>
            </a:r>
          </a:p>
        </p:txBody>
      </p:sp>
    </p:spTree>
    <p:extLst>
      <p:ext uri="{BB962C8B-B14F-4D97-AF65-F5344CB8AC3E}">
        <p14:creationId xmlns:p14="http://schemas.microsoft.com/office/powerpoint/2010/main" val="98095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4B3D-A05A-4358-B88A-0C3C6F9775C6}"/>
              </a:ext>
            </a:extLst>
          </p:cNvPr>
          <p:cNvSpPr>
            <a:spLocks noGrp="1"/>
          </p:cNvSpPr>
          <p:nvPr>
            <p:ph type="title"/>
          </p:nvPr>
        </p:nvSpPr>
        <p:spPr/>
        <p:txBody>
          <a:bodyPr/>
          <a:lstStyle/>
          <a:p>
            <a:r>
              <a:rPr lang="en-US" dirty="0"/>
              <a:t>5. Outreach to Employees</a:t>
            </a:r>
          </a:p>
        </p:txBody>
      </p:sp>
      <p:pic>
        <p:nvPicPr>
          <p:cNvPr id="5" name="Picture 4">
            <a:extLst>
              <a:ext uri="{FF2B5EF4-FFF2-40B4-BE49-F238E27FC236}">
                <a16:creationId xmlns:a16="http://schemas.microsoft.com/office/drawing/2014/main" id="{DECD5D2F-77F5-4D87-B405-AF05AA21B071}"/>
              </a:ext>
            </a:extLst>
          </p:cNvPr>
          <p:cNvPicPr>
            <a:picLocks noChangeAspect="1"/>
          </p:cNvPicPr>
          <p:nvPr/>
        </p:nvPicPr>
        <p:blipFill>
          <a:blip r:embed="rId3"/>
          <a:stretch>
            <a:fillRect/>
          </a:stretch>
        </p:blipFill>
        <p:spPr>
          <a:xfrm>
            <a:off x="560229" y="1890743"/>
            <a:ext cx="5272273" cy="3895489"/>
          </a:xfrm>
          <a:prstGeom prst="rect">
            <a:avLst/>
          </a:prstGeom>
        </p:spPr>
      </p:pic>
      <p:sp>
        <p:nvSpPr>
          <p:cNvPr id="6" name="TextBox 5">
            <a:extLst>
              <a:ext uri="{FF2B5EF4-FFF2-40B4-BE49-F238E27FC236}">
                <a16:creationId xmlns:a16="http://schemas.microsoft.com/office/drawing/2014/main" id="{4D5D0128-FC55-4F1D-9282-027E7750B4A8}"/>
              </a:ext>
            </a:extLst>
          </p:cNvPr>
          <p:cNvSpPr txBox="1"/>
          <p:nvPr/>
        </p:nvSpPr>
        <p:spPr>
          <a:xfrm>
            <a:off x="560229" y="1490633"/>
            <a:ext cx="3811509" cy="400110"/>
          </a:xfrm>
          <a:prstGeom prst="rect">
            <a:avLst/>
          </a:prstGeom>
          <a:noFill/>
        </p:spPr>
        <p:txBody>
          <a:bodyPr wrap="square" rtlCol="0">
            <a:spAutoFit/>
          </a:bodyPr>
          <a:lstStyle/>
          <a:p>
            <a:r>
              <a:rPr lang="en-US" sz="2000" b="1" dirty="0">
                <a:solidFill>
                  <a:schemeClr val="accent2"/>
                </a:solidFill>
              </a:rPr>
              <a:t>EBMUD- events</a:t>
            </a:r>
          </a:p>
        </p:txBody>
      </p:sp>
      <p:pic>
        <p:nvPicPr>
          <p:cNvPr id="9" name="Picture 8">
            <a:extLst>
              <a:ext uri="{FF2B5EF4-FFF2-40B4-BE49-F238E27FC236}">
                <a16:creationId xmlns:a16="http://schemas.microsoft.com/office/drawing/2014/main" id="{6E03BE74-E2FE-4533-A286-788B012FF3F7}"/>
              </a:ext>
            </a:extLst>
          </p:cNvPr>
          <p:cNvPicPr>
            <a:picLocks noChangeAspect="1"/>
          </p:cNvPicPr>
          <p:nvPr/>
        </p:nvPicPr>
        <p:blipFill rotWithShape="1">
          <a:blip r:embed="rId4"/>
          <a:srcRect t="3608"/>
          <a:stretch/>
        </p:blipFill>
        <p:spPr>
          <a:xfrm>
            <a:off x="6359500" y="2580238"/>
            <a:ext cx="5655521" cy="1692997"/>
          </a:xfrm>
          <a:prstGeom prst="rect">
            <a:avLst/>
          </a:prstGeom>
        </p:spPr>
      </p:pic>
      <p:sp>
        <p:nvSpPr>
          <p:cNvPr id="10" name="TextBox 9">
            <a:extLst>
              <a:ext uri="{FF2B5EF4-FFF2-40B4-BE49-F238E27FC236}">
                <a16:creationId xmlns:a16="http://schemas.microsoft.com/office/drawing/2014/main" id="{30912253-C0FB-4A47-B6DE-9A167371E884}"/>
              </a:ext>
            </a:extLst>
          </p:cNvPr>
          <p:cNvSpPr txBox="1"/>
          <p:nvPr/>
        </p:nvSpPr>
        <p:spPr>
          <a:xfrm>
            <a:off x="6262403" y="2116752"/>
            <a:ext cx="5369368" cy="400110"/>
          </a:xfrm>
          <a:prstGeom prst="rect">
            <a:avLst/>
          </a:prstGeom>
          <a:noFill/>
        </p:spPr>
        <p:txBody>
          <a:bodyPr wrap="square" rtlCol="0">
            <a:spAutoFit/>
          </a:bodyPr>
          <a:lstStyle/>
          <a:p>
            <a:r>
              <a:rPr lang="en-US" sz="2000" b="1" dirty="0">
                <a:solidFill>
                  <a:schemeClr val="accent2"/>
                </a:solidFill>
              </a:rPr>
              <a:t>City of Pacifica- OWOW</a:t>
            </a:r>
          </a:p>
        </p:txBody>
      </p:sp>
    </p:spTree>
    <p:extLst>
      <p:ext uri="{BB962C8B-B14F-4D97-AF65-F5344CB8AC3E}">
        <p14:creationId xmlns:p14="http://schemas.microsoft.com/office/powerpoint/2010/main" val="304086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2428-3D61-4EC7-893D-FFBBB0514CE3}"/>
              </a:ext>
            </a:extLst>
          </p:cNvPr>
          <p:cNvSpPr>
            <a:spLocks noGrp="1"/>
          </p:cNvSpPr>
          <p:nvPr>
            <p:ph type="title"/>
          </p:nvPr>
        </p:nvSpPr>
        <p:spPr/>
        <p:txBody>
          <a:bodyPr>
            <a:normAutofit fontScale="90000"/>
          </a:bodyPr>
          <a:lstStyle/>
          <a:p>
            <a:r>
              <a:rPr lang="en-US" dirty="0"/>
              <a:t>6. Continuation of Public Outreach Program</a:t>
            </a:r>
          </a:p>
        </p:txBody>
      </p:sp>
      <p:pic>
        <p:nvPicPr>
          <p:cNvPr id="9" name="Picture 8">
            <a:extLst>
              <a:ext uri="{FF2B5EF4-FFF2-40B4-BE49-F238E27FC236}">
                <a16:creationId xmlns:a16="http://schemas.microsoft.com/office/drawing/2014/main" id="{F664D3AA-DE7E-498F-AD4D-E7C634B60175}"/>
              </a:ext>
            </a:extLst>
          </p:cNvPr>
          <p:cNvPicPr>
            <a:picLocks noChangeAspect="1"/>
          </p:cNvPicPr>
          <p:nvPr/>
        </p:nvPicPr>
        <p:blipFill>
          <a:blip r:embed="rId3"/>
          <a:stretch>
            <a:fillRect/>
          </a:stretch>
        </p:blipFill>
        <p:spPr>
          <a:xfrm>
            <a:off x="2879742" y="2287617"/>
            <a:ext cx="6723372" cy="3025922"/>
          </a:xfrm>
          <a:prstGeom prst="rect">
            <a:avLst/>
          </a:prstGeom>
        </p:spPr>
      </p:pic>
      <p:sp>
        <p:nvSpPr>
          <p:cNvPr id="10" name="TextBox 9">
            <a:extLst>
              <a:ext uri="{FF2B5EF4-FFF2-40B4-BE49-F238E27FC236}">
                <a16:creationId xmlns:a16="http://schemas.microsoft.com/office/drawing/2014/main" id="{9B90BF5D-EF95-44BC-A6E3-52DC50ABEC51}"/>
              </a:ext>
            </a:extLst>
          </p:cNvPr>
          <p:cNvSpPr txBox="1"/>
          <p:nvPr/>
        </p:nvSpPr>
        <p:spPr>
          <a:xfrm>
            <a:off x="3896808" y="1887507"/>
            <a:ext cx="3811509" cy="400110"/>
          </a:xfrm>
          <a:prstGeom prst="rect">
            <a:avLst/>
          </a:prstGeom>
          <a:noFill/>
        </p:spPr>
        <p:txBody>
          <a:bodyPr wrap="square" rtlCol="0">
            <a:spAutoFit/>
          </a:bodyPr>
          <a:lstStyle/>
          <a:p>
            <a:r>
              <a:rPr lang="en-US" sz="2000" b="1" dirty="0">
                <a:solidFill>
                  <a:schemeClr val="accent2"/>
                </a:solidFill>
              </a:rPr>
              <a:t>West County- listing events</a:t>
            </a:r>
          </a:p>
        </p:txBody>
      </p:sp>
    </p:spTree>
    <p:extLst>
      <p:ext uri="{BB962C8B-B14F-4D97-AF65-F5344CB8AC3E}">
        <p14:creationId xmlns:p14="http://schemas.microsoft.com/office/powerpoint/2010/main" val="428309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1C59-43DF-4A58-BE28-43EC95A5D385}"/>
              </a:ext>
            </a:extLst>
          </p:cNvPr>
          <p:cNvSpPr>
            <a:spLocks noGrp="1"/>
          </p:cNvSpPr>
          <p:nvPr>
            <p:ph type="title"/>
          </p:nvPr>
        </p:nvSpPr>
        <p:spPr/>
        <p:txBody>
          <a:bodyPr>
            <a:normAutofit fontScale="90000"/>
          </a:bodyPr>
          <a:lstStyle/>
          <a:p>
            <a:r>
              <a:rPr lang="en-US" dirty="0"/>
              <a:t>6. Continuation of Public Outreach Program (appendix references)</a:t>
            </a:r>
          </a:p>
        </p:txBody>
      </p:sp>
      <p:pic>
        <p:nvPicPr>
          <p:cNvPr id="5" name="Picture 4">
            <a:extLst>
              <a:ext uri="{FF2B5EF4-FFF2-40B4-BE49-F238E27FC236}">
                <a16:creationId xmlns:a16="http://schemas.microsoft.com/office/drawing/2014/main" id="{359310D2-CC26-4F5F-B4A3-A70CE34DDED3}"/>
              </a:ext>
            </a:extLst>
          </p:cNvPr>
          <p:cNvPicPr>
            <a:picLocks noChangeAspect="1"/>
          </p:cNvPicPr>
          <p:nvPr/>
        </p:nvPicPr>
        <p:blipFill>
          <a:blip r:embed="rId3"/>
          <a:stretch>
            <a:fillRect/>
          </a:stretch>
        </p:blipFill>
        <p:spPr>
          <a:xfrm>
            <a:off x="300792" y="3369730"/>
            <a:ext cx="2695906" cy="3316914"/>
          </a:xfrm>
          <a:prstGeom prst="rect">
            <a:avLst/>
          </a:prstGeom>
        </p:spPr>
      </p:pic>
      <p:sp>
        <p:nvSpPr>
          <p:cNvPr id="6" name="TextBox 5">
            <a:extLst>
              <a:ext uri="{FF2B5EF4-FFF2-40B4-BE49-F238E27FC236}">
                <a16:creationId xmlns:a16="http://schemas.microsoft.com/office/drawing/2014/main" id="{DCE29F72-E6DC-45C8-B0A7-B0AD409D8030}"/>
              </a:ext>
            </a:extLst>
          </p:cNvPr>
          <p:cNvSpPr txBox="1"/>
          <p:nvPr/>
        </p:nvSpPr>
        <p:spPr>
          <a:xfrm>
            <a:off x="300792" y="2931096"/>
            <a:ext cx="3811509" cy="400110"/>
          </a:xfrm>
          <a:prstGeom prst="rect">
            <a:avLst/>
          </a:prstGeom>
          <a:noFill/>
        </p:spPr>
        <p:txBody>
          <a:bodyPr wrap="square" rtlCol="0">
            <a:spAutoFit/>
          </a:bodyPr>
          <a:lstStyle/>
          <a:p>
            <a:r>
              <a:rPr lang="en-US" sz="2000" b="1" dirty="0">
                <a:solidFill>
                  <a:schemeClr val="accent2"/>
                </a:solidFill>
              </a:rPr>
              <a:t>Union Sanitary District</a:t>
            </a:r>
          </a:p>
        </p:txBody>
      </p:sp>
      <p:pic>
        <p:nvPicPr>
          <p:cNvPr id="7" name="Picture 6">
            <a:extLst>
              <a:ext uri="{FF2B5EF4-FFF2-40B4-BE49-F238E27FC236}">
                <a16:creationId xmlns:a16="http://schemas.microsoft.com/office/drawing/2014/main" id="{27D5DE4A-D017-49BA-9CA2-F9AD387124AB}"/>
              </a:ext>
            </a:extLst>
          </p:cNvPr>
          <p:cNvPicPr>
            <a:picLocks noChangeAspect="1"/>
          </p:cNvPicPr>
          <p:nvPr/>
        </p:nvPicPr>
        <p:blipFill>
          <a:blip r:embed="rId4"/>
          <a:stretch>
            <a:fillRect/>
          </a:stretch>
        </p:blipFill>
        <p:spPr>
          <a:xfrm>
            <a:off x="3209594" y="4955932"/>
            <a:ext cx="5952513" cy="1730712"/>
          </a:xfrm>
          <a:prstGeom prst="rect">
            <a:avLst/>
          </a:prstGeom>
        </p:spPr>
      </p:pic>
      <p:sp>
        <p:nvSpPr>
          <p:cNvPr id="8" name="TextBox 7">
            <a:extLst>
              <a:ext uri="{FF2B5EF4-FFF2-40B4-BE49-F238E27FC236}">
                <a16:creationId xmlns:a16="http://schemas.microsoft.com/office/drawing/2014/main" id="{1253DEC0-DDD3-4A95-BFF0-A3D642B5A794}"/>
              </a:ext>
            </a:extLst>
          </p:cNvPr>
          <p:cNvSpPr txBox="1"/>
          <p:nvPr/>
        </p:nvSpPr>
        <p:spPr>
          <a:xfrm>
            <a:off x="3113568" y="4248046"/>
            <a:ext cx="4969834" cy="707886"/>
          </a:xfrm>
          <a:prstGeom prst="rect">
            <a:avLst/>
          </a:prstGeom>
          <a:noFill/>
        </p:spPr>
        <p:txBody>
          <a:bodyPr wrap="square" rtlCol="0">
            <a:spAutoFit/>
          </a:bodyPr>
          <a:lstStyle/>
          <a:p>
            <a:r>
              <a:rPr lang="en-US" sz="2000" b="1" dirty="0">
                <a:solidFill>
                  <a:schemeClr val="accent2"/>
                </a:solidFill>
              </a:rPr>
              <a:t>Mt. View Sanitary District and </a:t>
            </a:r>
          </a:p>
          <a:p>
            <a:r>
              <a:rPr lang="en-US" sz="2000" b="1" dirty="0">
                <a:solidFill>
                  <a:schemeClr val="accent2"/>
                </a:solidFill>
              </a:rPr>
              <a:t>Central Contra Costa Sanitary District</a:t>
            </a:r>
          </a:p>
        </p:txBody>
      </p:sp>
      <p:pic>
        <p:nvPicPr>
          <p:cNvPr id="9" name="Picture 8">
            <a:extLst>
              <a:ext uri="{FF2B5EF4-FFF2-40B4-BE49-F238E27FC236}">
                <a16:creationId xmlns:a16="http://schemas.microsoft.com/office/drawing/2014/main" id="{EB21C1B4-C97A-4457-B843-8894CA72C62E}"/>
              </a:ext>
            </a:extLst>
          </p:cNvPr>
          <p:cNvPicPr>
            <a:picLocks noChangeAspect="1"/>
          </p:cNvPicPr>
          <p:nvPr/>
        </p:nvPicPr>
        <p:blipFill>
          <a:blip r:embed="rId5"/>
          <a:stretch>
            <a:fillRect/>
          </a:stretch>
        </p:blipFill>
        <p:spPr>
          <a:xfrm>
            <a:off x="8716437" y="1690688"/>
            <a:ext cx="3461648" cy="3236378"/>
          </a:xfrm>
          <a:prstGeom prst="rect">
            <a:avLst/>
          </a:prstGeom>
        </p:spPr>
      </p:pic>
      <p:sp>
        <p:nvSpPr>
          <p:cNvPr id="10" name="TextBox 9">
            <a:extLst>
              <a:ext uri="{FF2B5EF4-FFF2-40B4-BE49-F238E27FC236}">
                <a16:creationId xmlns:a16="http://schemas.microsoft.com/office/drawing/2014/main" id="{9229E55B-C5AB-47E8-A346-BCA6BB86227C}"/>
              </a:ext>
            </a:extLst>
          </p:cNvPr>
          <p:cNvSpPr txBox="1"/>
          <p:nvPr/>
        </p:nvSpPr>
        <p:spPr>
          <a:xfrm>
            <a:off x="10787608" y="4828132"/>
            <a:ext cx="1522443" cy="400110"/>
          </a:xfrm>
          <a:prstGeom prst="rect">
            <a:avLst/>
          </a:prstGeom>
          <a:noFill/>
        </p:spPr>
        <p:txBody>
          <a:bodyPr wrap="square" rtlCol="0">
            <a:spAutoFit/>
          </a:bodyPr>
          <a:lstStyle/>
          <a:p>
            <a:r>
              <a:rPr lang="en-US" sz="2000" b="1" dirty="0">
                <a:solidFill>
                  <a:schemeClr val="bg1"/>
                </a:solidFill>
              </a:rPr>
              <a:t>Sunnyvale</a:t>
            </a:r>
          </a:p>
        </p:txBody>
      </p:sp>
      <p:pic>
        <p:nvPicPr>
          <p:cNvPr id="14" name="Picture 13">
            <a:extLst>
              <a:ext uri="{FF2B5EF4-FFF2-40B4-BE49-F238E27FC236}">
                <a16:creationId xmlns:a16="http://schemas.microsoft.com/office/drawing/2014/main" id="{6900B6C7-759E-48B5-9264-4EE038E60F1E}"/>
              </a:ext>
            </a:extLst>
          </p:cNvPr>
          <p:cNvPicPr>
            <a:picLocks noChangeAspect="1"/>
          </p:cNvPicPr>
          <p:nvPr/>
        </p:nvPicPr>
        <p:blipFill>
          <a:blip r:embed="rId6"/>
          <a:stretch>
            <a:fillRect/>
          </a:stretch>
        </p:blipFill>
        <p:spPr>
          <a:xfrm>
            <a:off x="3674246" y="2272656"/>
            <a:ext cx="4208256" cy="1701816"/>
          </a:xfrm>
          <a:prstGeom prst="rect">
            <a:avLst/>
          </a:prstGeom>
        </p:spPr>
      </p:pic>
      <p:sp>
        <p:nvSpPr>
          <p:cNvPr id="15" name="TextBox 14">
            <a:extLst>
              <a:ext uri="{FF2B5EF4-FFF2-40B4-BE49-F238E27FC236}">
                <a16:creationId xmlns:a16="http://schemas.microsoft.com/office/drawing/2014/main" id="{888E2DDD-F370-4913-B15F-239FE35A5E4E}"/>
              </a:ext>
            </a:extLst>
          </p:cNvPr>
          <p:cNvSpPr txBox="1"/>
          <p:nvPr/>
        </p:nvSpPr>
        <p:spPr>
          <a:xfrm>
            <a:off x="3728566" y="1910782"/>
            <a:ext cx="1522443" cy="400110"/>
          </a:xfrm>
          <a:prstGeom prst="rect">
            <a:avLst/>
          </a:prstGeom>
          <a:noFill/>
        </p:spPr>
        <p:txBody>
          <a:bodyPr wrap="square" rtlCol="0">
            <a:spAutoFit/>
          </a:bodyPr>
          <a:lstStyle/>
          <a:p>
            <a:r>
              <a:rPr lang="en-US" sz="2000" b="1" dirty="0">
                <a:solidFill>
                  <a:schemeClr val="accent2"/>
                </a:solidFill>
              </a:rPr>
              <a:t>Palo Alto</a:t>
            </a:r>
          </a:p>
        </p:txBody>
      </p:sp>
    </p:spTree>
    <p:extLst>
      <p:ext uri="{BB962C8B-B14F-4D97-AF65-F5344CB8AC3E}">
        <p14:creationId xmlns:p14="http://schemas.microsoft.com/office/powerpoint/2010/main" val="2748700454"/>
      </p:ext>
    </p:extLst>
  </p:cSld>
  <p:clrMapOvr>
    <a:masterClrMapping/>
  </p:clrMapOvr>
</p:sld>
</file>

<file path=ppt/theme/theme1.xml><?xml version="1.0" encoding="utf-8"?>
<a:theme xmlns:a="http://schemas.openxmlformats.org/drawingml/2006/main" name="Melancholy abstract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ancholy abstract design slides.potx" id="{0C631111-0761-4095-80FF-907E1270642A}" vid="{4C722CC6-EA24-4B9B-A48E-3EC5DC6964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Melancholy abstract design slides</Template>
  <TotalTime>243</TotalTime>
  <Words>977</Words>
  <Application>Microsoft Office PowerPoint</Application>
  <PresentationFormat>Widescreen</PresentationFormat>
  <Paragraphs>83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Franklin Gothic Heavy</vt:lpstr>
      <vt:lpstr>Melancholy abstract design template</vt:lpstr>
      <vt:lpstr>P2 Reports</vt:lpstr>
      <vt:lpstr>General Program Reporting</vt:lpstr>
      <vt:lpstr>How I look at the reports</vt:lpstr>
      <vt:lpstr>Pollutants of Concern</vt:lpstr>
      <vt:lpstr>I like Tables</vt:lpstr>
      <vt:lpstr>5. Outreach to Employees</vt:lpstr>
      <vt:lpstr>5. Outreach to Employees</vt:lpstr>
      <vt:lpstr>6. Continuation of Public Outreach Program</vt:lpstr>
      <vt:lpstr>6. Continuation of Public Outreach Program (appendix references)</vt:lpstr>
      <vt:lpstr>10. Identifications of specific tasks and timelines for the future</vt:lpstr>
      <vt:lpstr>More P2 Life-hacks</vt:lpstr>
      <vt:lpstr>Debbie.Phan@waterboards.ca.gov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 Reports</dc:title>
  <dc:creator>Phan, Debbie@Waterboards</dc:creator>
  <cp:lastModifiedBy>Phan, Debbie@Waterboards</cp:lastModifiedBy>
  <cp:revision>27</cp:revision>
  <dcterms:created xsi:type="dcterms:W3CDTF">2019-02-05T19:47:25Z</dcterms:created>
  <dcterms:modified xsi:type="dcterms:W3CDTF">2019-02-06T21:36:26Z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