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23" r:id="rId2"/>
    <p:sldId id="907" r:id="rId3"/>
    <p:sldId id="925" r:id="rId4"/>
    <p:sldId id="915" r:id="rId5"/>
    <p:sldId id="916" r:id="rId6"/>
    <p:sldId id="917" r:id="rId7"/>
    <p:sldId id="918" r:id="rId8"/>
    <p:sldId id="919" r:id="rId9"/>
    <p:sldId id="920" r:id="rId10"/>
    <p:sldId id="921" r:id="rId11"/>
    <p:sldId id="928" r:id="rId12"/>
    <p:sldId id="929" r:id="rId13"/>
    <p:sldId id="930" r:id="rId14"/>
    <p:sldId id="923" r:id="rId15"/>
    <p:sldId id="924" r:id="rId16"/>
    <p:sldId id="927" r:id="rId17"/>
    <p:sldId id="926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hargava, Divya/SJC" initials="DB" lastIdx="27" clrIdx="0"/>
  <p:cmAuthor id="1" name="Elyse J Engel" initials="EJE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690" autoAdjust="0"/>
    <p:restoredTop sz="88765" autoAdjust="0"/>
  </p:normalViewPr>
  <p:slideViewPr>
    <p:cSldViewPr>
      <p:cViewPr varScale="1">
        <p:scale>
          <a:sx n="104" d="100"/>
          <a:sy n="104" d="100"/>
        </p:scale>
        <p:origin x="7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46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1342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4"/>
            <a:ext cx="3172136" cy="48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3" tIns="48240" rIns="96483" bIns="48240" numCol="1" anchor="t" anchorCtr="0" compatLnSpc="1">
            <a:prstTxWarp prst="textNoShape">
              <a:avLst/>
            </a:prstTxWarp>
          </a:bodyPr>
          <a:lstStyle>
            <a:lvl1pPr defTabSz="964462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068" y="4"/>
            <a:ext cx="3170475" cy="48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3" tIns="48240" rIns="96483" bIns="48240" numCol="1" anchor="t" anchorCtr="0" compatLnSpc="1">
            <a:prstTxWarp prst="textNoShape">
              <a:avLst/>
            </a:prstTxWarp>
          </a:bodyPr>
          <a:lstStyle>
            <a:lvl1pPr algn="r" defTabSz="964462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7" y="4562547"/>
            <a:ext cx="5855485" cy="4321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3" tIns="48240" rIns="96483" bIns="482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118519"/>
            <a:ext cx="3172136" cy="48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3" tIns="48240" rIns="96483" bIns="48240" numCol="1" anchor="b" anchorCtr="0" compatLnSpc="1">
            <a:prstTxWarp prst="textNoShape">
              <a:avLst/>
            </a:prstTxWarp>
          </a:bodyPr>
          <a:lstStyle>
            <a:lvl1pPr defTabSz="964462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068" y="9118519"/>
            <a:ext cx="3170475" cy="481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483" tIns="48240" rIns="96483" bIns="48240" numCol="1" anchor="b" anchorCtr="0" compatLnSpc="1">
            <a:prstTxWarp prst="textNoShape">
              <a:avLst/>
            </a:prstTxWarp>
          </a:bodyPr>
          <a:lstStyle>
            <a:lvl1pPr algn="r" defTabSz="964462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ADF0EF5-83DA-41BC-AF08-37700A6BE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56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333"/>
            <a:fld id="{D084A011-1DD9-46D3-BB6A-3D4430A66579}" type="slidenum">
              <a:rPr lang="en-US" smtClean="0">
                <a:latin typeface="Arial" charset="0"/>
              </a:rPr>
              <a:pPr defTabSz="961333"/>
              <a:t>1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95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Posted October 3</a:t>
            </a:r>
            <a:r>
              <a:rPr lang="en-US" sz="1200" b="0" baseline="30000" dirty="0" smtClean="0"/>
              <a:t>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21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5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37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22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16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93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DF0EF5-83DA-41BC-AF08-37700A6BE37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1066800" y="762000"/>
            <a:ext cx="7086600" cy="541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4" name="Picture 7" descr="BACW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14401"/>
            <a:ext cx="6781800" cy="338137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67200"/>
            <a:ext cx="6781800" cy="1752600"/>
          </a:xfrm>
          <a:solidFill>
            <a:schemeClr val="bg1"/>
          </a:solidFill>
          <a:ln w="57150" cmpd="thickThin"/>
        </p:spPr>
        <p:txBody>
          <a:bodyPr/>
          <a:lstStyle>
            <a:lvl1pPr marL="0" indent="0" algn="ctr">
              <a:buFontTx/>
              <a:buNone/>
              <a:defRPr sz="2400">
                <a:latin typeface="Arial Black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A148B-7E32-49C4-874F-8D92699F8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E049B-5265-4122-9F39-0FE747CE7E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AE813-647E-4A22-984B-8955D49B2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B4B15-7FD3-4EED-9912-4DCD2380B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F633E-44C0-43FA-992F-1C9FBEA1DA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CEA2-BBF3-4AC7-9A3A-21C7C4A3C9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58539-47E8-4809-B66E-E3A6594904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25E45-291B-4094-B535-13A0A50198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E5D84-46EF-4B7A-AEE2-934F3CC3D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7966B-6498-4461-96FE-CCFF90DB3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B89E4-1EFC-48A2-9E39-FD2E6FCC85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28600" y="-304800"/>
            <a:ext cx="8763000" cy="746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1600200"/>
            <a:ext cx="8229600" cy="487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5A43166-0FB5-49D5-A13B-0B94722F18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7" name="Picture 7" descr="BACW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48400" y="5257801"/>
            <a:ext cx="24384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ln w="9525" cmpd="sng"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Quarterly Meeting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November 30, 2016</a:t>
            </a:r>
          </a:p>
        </p:txBody>
      </p:sp>
      <p:sp>
        <p:nvSpPr>
          <p:cNvPr id="40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929FF5-05D0-4B78-857B-7EA45AC669E1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4000" dirty="0"/>
              <a:t>Federal </a:t>
            </a:r>
            <a:r>
              <a:rPr lang="en-US" sz="4000" dirty="0" err="1"/>
              <a:t>GHG</a:t>
            </a:r>
            <a:r>
              <a:rPr lang="en-US" sz="4000" dirty="0"/>
              <a:t> Tailoring </a:t>
            </a:r>
            <a:r>
              <a:rPr lang="en-US" sz="4000" dirty="0" smtClean="0"/>
              <a:t>Rule</a:t>
            </a:r>
            <a:br>
              <a:rPr lang="en-US" sz="4000" dirty="0" smtClean="0"/>
            </a:br>
            <a:r>
              <a:rPr lang="en-US" sz="4000" dirty="0" smtClean="0"/>
              <a:t>Proposed Revisions</a:t>
            </a:r>
            <a:endParaRPr lang="en-US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Ensure neither </a:t>
            </a:r>
            <a:r>
              <a:rPr lang="en-US" sz="2200" dirty="0" err="1" smtClean="0"/>
              <a:t>PSD</a:t>
            </a:r>
            <a:r>
              <a:rPr lang="en-US" sz="2200" dirty="0" smtClean="0"/>
              <a:t> or </a:t>
            </a:r>
            <a:r>
              <a:rPr lang="en-US" sz="2200" dirty="0"/>
              <a:t>T</a:t>
            </a:r>
            <a:r>
              <a:rPr lang="en-US" sz="2200" dirty="0" smtClean="0"/>
              <a:t>itle </a:t>
            </a:r>
            <a:r>
              <a:rPr lang="en-US" sz="2200" dirty="0"/>
              <a:t>V rules </a:t>
            </a:r>
            <a:r>
              <a:rPr lang="en-US" sz="2200" dirty="0" smtClean="0"/>
              <a:t>require a source </a:t>
            </a:r>
            <a:r>
              <a:rPr lang="en-US" sz="2200" dirty="0"/>
              <a:t>to obtain a permit </a:t>
            </a:r>
            <a:r>
              <a:rPr lang="en-US" sz="2200" dirty="0" smtClean="0"/>
              <a:t>based on </a:t>
            </a:r>
            <a:r>
              <a:rPr lang="en-US" sz="2200" dirty="0" err="1" smtClean="0"/>
              <a:t>GHGs</a:t>
            </a:r>
            <a:r>
              <a:rPr lang="en-US" sz="2200" dirty="0" smtClean="0"/>
              <a:t> alone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Establish “Significant </a:t>
            </a:r>
            <a:r>
              <a:rPr lang="en-US" sz="2200" dirty="0"/>
              <a:t>Emission </a:t>
            </a:r>
            <a:r>
              <a:rPr lang="en-US" sz="2200" dirty="0" smtClean="0"/>
              <a:t>Rate” </a:t>
            </a:r>
            <a:r>
              <a:rPr lang="en-US" sz="2200" dirty="0"/>
              <a:t>for </a:t>
            </a:r>
            <a:r>
              <a:rPr lang="en-US" sz="2200" dirty="0" err="1"/>
              <a:t>GHGs</a:t>
            </a:r>
            <a:r>
              <a:rPr lang="en-US" sz="2200" dirty="0"/>
              <a:t> </a:t>
            </a:r>
            <a:r>
              <a:rPr lang="en-US" sz="2200" dirty="0" smtClean="0"/>
              <a:t>(i.e., 75,000 </a:t>
            </a:r>
            <a:r>
              <a:rPr lang="en-US" sz="2200" dirty="0"/>
              <a:t>tons </a:t>
            </a:r>
            <a:r>
              <a:rPr lang="en-US" sz="2200" dirty="0" err="1"/>
              <a:t>CO</a:t>
            </a:r>
            <a:r>
              <a:rPr lang="en-US" sz="2200" baseline="-25000" dirty="0" err="1"/>
              <a:t>2</a:t>
            </a:r>
            <a:r>
              <a:rPr lang="en-US" sz="2200" dirty="0" err="1"/>
              <a:t>e</a:t>
            </a:r>
            <a:r>
              <a:rPr lang="en-US" sz="2200" dirty="0"/>
              <a:t> per </a:t>
            </a:r>
            <a:r>
              <a:rPr lang="en-US" sz="2200" dirty="0" smtClean="0"/>
              <a:t>year) to </a:t>
            </a:r>
            <a:r>
              <a:rPr lang="en-US" sz="2200" dirty="0"/>
              <a:t>determine whether </a:t>
            </a:r>
            <a:r>
              <a:rPr lang="en-US" sz="2200" dirty="0" err="1"/>
              <a:t>PSD</a:t>
            </a:r>
            <a:r>
              <a:rPr lang="en-US" sz="2200" dirty="0"/>
              <a:t> permits are required to contain an emissions limit for </a:t>
            </a:r>
            <a:r>
              <a:rPr lang="en-US" sz="2200" dirty="0" err="1"/>
              <a:t>GHGs</a:t>
            </a:r>
            <a:r>
              <a:rPr lang="en-US" sz="2200" dirty="0"/>
              <a:t> and implement best available control technology (</a:t>
            </a:r>
            <a:r>
              <a:rPr lang="en-US" sz="2200" dirty="0" err="1"/>
              <a:t>BACT</a:t>
            </a:r>
            <a:r>
              <a:rPr lang="en-US" sz="22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Focus on </a:t>
            </a:r>
            <a:r>
              <a:rPr lang="en-US" sz="2200" b="1" dirty="0" smtClean="0"/>
              <a:t>large</a:t>
            </a:r>
            <a:r>
              <a:rPr lang="en-US" sz="2200" b="1" dirty="0"/>
              <a:t>,</a:t>
            </a:r>
            <a:r>
              <a:rPr lang="en-US" sz="2200" dirty="0"/>
              <a:t> </a:t>
            </a:r>
            <a:r>
              <a:rPr lang="en-US" sz="2200" b="1" dirty="0"/>
              <a:t>fossil-fueled combustion </a:t>
            </a:r>
            <a:r>
              <a:rPr lang="en-US" sz="2200" b="1" dirty="0" smtClean="0"/>
              <a:t>units - </a:t>
            </a:r>
            <a:r>
              <a:rPr lang="en-US" sz="2200" dirty="0" smtClean="0"/>
              <a:t> turbines</a:t>
            </a:r>
            <a:r>
              <a:rPr lang="en-US" sz="2200" dirty="0"/>
              <a:t>, boilers, process heaters/furnaces, and stationary IC </a:t>
            </a:r>
            <a:r>
              <a:rPr lang="en-US" sz="2200" dirty="0" smtClean="0"/>
              <a:t>engines </a:t>
            </a:r>
            <a:r>
              <a:rPr lang="en-US" sz="2200" dirty="0"/>
              <a:t>fired with either diesel fuel or natural or process </a:t>
            </a:r>
            <a:r>
              <a:rPr lang="en-US" sz="2200" dirty="0" smtClean="0"/>
              <a:t>gas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Process </a:t>
            </a:r>
            <a:r>
              <a:rPr lang="en-US" sz="2200" dirty="0"/>
              <a:t>emissions </a:t>
            </a:r>
            <a:r>
              <a:rPr lang="en-US" sz="2200" dirty="0" smtClean="0"/>
              <a:t>not considered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13975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CARB “2030 Target” Scoping Plan </a:t>
            </a:r>
            <a:br>
              <a:rPr lang="en-US" sz="3600" dirty="0" smtClean="0"/>
            </a:br>
            <a:r>
              <a:rPr lang="en-US" sz="3600" dirty="0" smtClean="0"/>
              <a:t>Concept Paper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Potential concepts to achieve </a:t>
            </a:r>
            <a:r>
              <a:rPr lang="en-US" sz="2200" dirty="0" err="1"/>
              <a:t>GHG</a:t>
            </a:r>
            <a:r>
              <a:rPr lang="en-US" sz="2200" dirty="0"/>
              <a:t> levels 40% below 1990 levels focused on the Governor’s “5 pillars” </a:t>
            </a:r>
          </a:p>
          <a:p>
            <a:r>
              <a:rPr lang="en-US" sz="2200" dirty="0"/>
              <a:t>Reviewing progress toward meeting </a:t>
            </a:r>
            <a:r>
              <a:rPr lang="en-US" sz="2200" dirty="0" err="1"/>
              <a:t>GHG</a:t>
            </a:r>
            <a:r>
              <a:rPr lang="en-US" sz="2200" dirty="0"/>
              <a:t> targets:</a:t>
            </a:r>
          </a:p>
          <a:p>
            <a:pPr lvl="1"/>
            <a:r>
              <a:rPr lang="en-US" sz="2000" dirty="0"/>
              <a:t>Considering </a:t>
            </a:r>
            <a:r>
              <a:rPr lang="en-US" sz="2000" dirty="0" err="1"/>
              <a:t>GHG</a:t>
            </a:r>
            <a:r>
              <a:rPr lang="en-US" sz="2000" dirty="0"/>
              <a:t> inventory improvements (</a:t>
            </a:r>
            <a:r>
              <a:rPr lang="en-US" sz="2000" dirty="0" err="1"/>
              <a:t>e.g.,adding</a:t>
            </a:r>
            <a:r>
              <a:rPr lang="en-US" sz="2000" dirty="0"/>
              <a:t> Natural &amp; Working Lands land-based activities)</a:t>
            </a:r>
          </a:p>
          <a:p>
            <a:pPr lvl="1"/>
            <a:r>
              <a:rPr lang="en-US" sz="2000" dirty="0"/>
              <a:t>Supporting collaborative projects</a:t>
            </a:r>
          </a:p>
          <a:p>
            <a:pPr lvl="1"/>
            <a:r>
              <a:rPr lang="en-US" sz="2000" dirty="0"/>
              <a:t>Mitigation of upstream </a:t>
            </a:r>
            <a:r>
              <a:rPr lang="en-US" sz="2000" dirty="0" err="1"/>
              <a:t>GHG</a:t>
            </a:r>
            <a:r>
              <a:rPr lang="en-US" sz="2000" dirty="0"/>
              <a:t> sources</a:t>
            </a:r>
          </a:p>
          <a:p>
            <a:pPr lvl="1"/>
            <a:r>
              <a:rPr lang="en-US" sz="2000" dirty="0"/>
              <a:t>Input from Environmental Justice Advisory Committee</a:t>
            </a:r>
          </a:p>
          <a:p>
            <a:pPr lvl="1"/>
            <a:r>
              <a:rPr lang="en-US" sz="2000" dirty="0"/>
              <a:t>Renewable gas in the transportation/electricity sectors or displace fossil natural gas in the residential/industrial sectors?</a:t>
            </a:r>
          </a:p>
          <a:p>
            <a:pPr lvl="1"/>
            <a:r>
              <a:rPr lang="en-US" sz="2000" dirty="0"/>
              <a:t>Pursue policies needed for the 2050 target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even </a:t>
            </a:r>
            <a:r>
              <a:rPr lang="en-US" sz="2000" dirty="0"/>
              <a:t>without reducing </a:t>
            </a:r>
            <a:r>
              <a:rPr lang="en-US" sz="2000" dirty="0" err="1"/>
              <a:t>GHG</a:t>
            </a:r>
            <a:r>
              <a:rPr lang="en-US" sz="2000" dirty="0"/>
              <a:t> emissions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</a:t>
            </a:r>
            <a:r>
              <a:rPr lang="en-US" sz="2000" dirty="0"/>
              <a:t>near-term?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B4B15-7FD3-4EED-9912-4DCD2380BF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6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Additional Policies are Needed to Achieve 2030 and 2050 Targets 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None of the 2014 California State Agencies' PATHWAYS Project </a:t>
            </a:r>
            <a:r>
              <a:rPr lang="en-US" sz="2200" dirty="0" smtClean="0"/>
              <a:t>scenarios achieve 2030 target</a:t>
            </a:r>
          </a:p>
          <a:p>
            <a:r>
              <a:rPr lang="en-US" sz="2200" dirty="0" smtClean="0"/>
              <a:t>Transportation</a:t>
            </a:r>
            <a:r>
              <a:rPr lang="en-US" sz="2200" dirty="0"/>
              <a:t>, </a:t>
            </a:r>
            <a:r>
              <a:rPr lang="en-US" sz="2200" dirty="0" smtClean="0"/>
              <a:t>electricity, </a:t>
            </a:r>
            <a:r>
              <a:rPr lang="en-US" sz="2200" dirty="0"/>
              <a:t>and industrial sectors are the largest </a:t>
            </a:r>
            <a:r>
              <a:rPr lang="en-US" sz="2200" dirty="0" smtClean="0"/>
              <a:t>emitters = </a:t>
            </a:r>
            <a:r>
              <a:rPr lang="en-US" sz="2200" dirty="0"/>
              <a:t>largest opportunities for </a:t>
            </a:r>
            <a:r>
              <a:rPr lang="en-US" sz="2200" dirty="0" smtClean="0"/>
              <a:t>reductions</a:t>
            </a:r>
          </a:p>
          <a:p>
            <a:r>
              <a:rPr lang="en-US" sz="2200" dirty="0" smtClean="0"/>
              <a:t>4 Concepts:</a:t>
            </a:r>
          </a:p>
          <a:p>
            <a:pPr lvl="1"/>
            <a:r>
              <a:rPr lang="en-US" sz="2000" dirty="0"/>
              <a:t>Complementary Policies </a:t>
            </a:r>
            <a:r>
              <a:rPr lang="en-US" sz="2000" i="1" dirty="0"/>
              <a:t>with</a:t>
            </a:r>
            <a:r>
              <a:rPr lang="en-US" sz="2000" dirty="0"/>
              <a:t> Cap-and-Trade</a:t>
            </a:r>
          </a:p>
          <a:p>
            <a:pPr lvl="1"/>
            <a:r>
              <a:rPr lang="en-US" sz="2000" dirty="0"/>
              <a:t>Ambitious Complementary Policies </a:t>
            </a:r>
            <a:r>
              <a:rPr lang="en-US" sz="2000" i="1" dirty="0"/>
              <a:t>without</a:t>
            </a:r>
            <a:r>
              <a:rPr lang="en-US" sz="2000" dirty="0"/>
              <a:t> Cap-and-Trade – Focus on </a:t>
            </a:r>
            <a:r>
              <a:rPr lang="en-US" sz="2000" i="1" dirty="0"/>
              <a:t>Industrial Sources</a:t>
            </a:r>
          </a:p>
          <a:p>
            <a:pPr lvl="1"/>
            <a:r>
              <a:rPr lang="en-US" sz="2000" dirty="0"/>
              <a:t>Ambitious Complementary Policies </a:t>
            </a:r>
            <a:r>
              <a:rPr lang="en-US" sz="2000" i="1" dirty="0"/>
              <a:t>without</a:t>
            </a:r>
            <a:r>
              <a:rPr lang="en-US" sz="2000" dirty="0"/>
              <a:t> Cap-and-Trade – Focus on </a:t>
            </a:r>
            <a:r>
              <a:rPr lang="en-US" sz="2000" i="1" dirty="0"/>
              <a:t>Transportation</a:t>
            </a:r>
          </a:p>
          <a:p>
            <a:pPr lvl="1"/>
            <a:r>
              <a:rPr lang="en-US" sz="2000" dirty="0"/>
              <a:t>Complementary Policies </a:t>
            </a:r>
            <a:r>
              <a:rPr lang="en-US" sz="2000" i="1" dirty="0"/>
              <a:t>with </a:t>
            </a:r>
            <a:r>
              <a:rPr lang="en-US" sz="2000" dirty="0"/>
              <a:t>a Carbon </a:t>
            </a:r>
            <a:r>
              <a:rPr lang="en-US" sz="2000" dirty="0" smtClean="0"/>
              <a:t>Tax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483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Schedule for Draft </a:t>
            </a:r>
            <a:br>
              <a:rPr lang="en-US" sz="3600" dirty="0" smtClean="0"/>
            </a:br>
            <a:r>
              <a:rPr lang="en-US" sz="3600" dirty="0" smtClean="0"/>
              <a:t>“2030 Target” Scoping Plan Update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00600"/>
          </a:xfrm>
        </p:spPr>
        <p:txBody>
          <a:bodyPr/>
          <a:lstStyle/>
          <a:p>
            <a:r>
              <a:rPr lang="en-US" sz="2200" dirty="0" smtClean="0"/>
              <a:t>Summer 2016: Scenario development (for achieving targets)</a:t>
            </a:r>
          </a:p>
          <a:p>
            <a:r>
              <a:rPr lang="en-US" sz="2200" dirty="0" smtClean="0"/>
              <a:t>Late Summer </a:t>
            </a:r>
            <a:r>
              <a:rPr lang="en-US" sz="2200" dirty="0"/>
              <a:t>2016: </a:t>
            </a:r>
            <a:r>
              <a:rPr lang="en-US" sz="2200" dirty="0" err="1"/>
              <a:t>EJAC</a:t>
            </a:r>
            <a:r>
              <a:rPr lang="en-US" sz="2200" dirty="0"/>
              <a:t> input via community meetings</a:t>
            </a:r>
          </a:p>
          <a:p>
            <a:r>
              <a:rPr lang="en-US" sz="2200" dirty="0" smtClean="0"/>
              <a:t>Late Summer/Early fall: Draft Scoping Plan to be released (not yet released)</a:t>
            </a:r>
          </a:p>
          <a:p>
            <a:r>
              <a:rPr lang="en-US" sz="2200" dirty="0" smtClean="0"/>
              <a:t>November 17: First Board hearing</a:t>
            </a:r>
          </a:p>
          <a:p>
            <a:r>
              <a:rPr lang="en-US" sz="2200" dirty="0"/>
              <a:t>December 14: Workshop on Carbon Sequestration Modeling Methods and Initial Results for Natural &amp; Working Lands</a:t>
            </a:r>
            <a:endParaRPr lang="en-US" sz="2200" dirty="0" smtClean="0"/>
          </a:p>
          <a:p>
            <a:r>
              <a:rPr lang="en-US" sz="2200" dirty="0" smtClean="0"/>
              <a:t>March 2017: Second Board hearing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4800600"/>
            <a:ext cx="5029200" cy="1477328"/>
          </a:xfrm>
          <a:prstGeom prst="rect">
            <a:avLst/>
          </a:prstGeom>
          <a:solidFill>
            <a:srgbClr val="00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/>
                </a:solidFill>
              </a:rPr>
              <a:t>SB 1383 approved by Governor Brown September 19</a:t>
            </a:r>
            <a:r>
              <a:rPr lang="en-US" i="1" baseline="30000" dirty="0" smtClean="0">
                <a:solidFill>
                  <a:schemeClr val="bg1"/>
                </a:solidFill>
              </a:rPr>
              <a:t>th</a:t>
            </a:r>
            <a:r>
              <a:rPr lang="en-US" i="1" dirty="0" smtClean="0">
                <a:solidFill>
                  <a:schemeClr val="bg1"/>
                </a:solidFill>
              </a:rPr>
              <a:t> requires the reduction of short-lived climate pollutants (methane) by 2030</a:t>
            </a: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Regulation to be developed &amp; adopted by 2018</a:t>
            </a:r>
          </a:p>
        </p:txBody>
      </p:sp>
    </p:spTree>
    <p:extLst>
      <p:ext uri="{BB962C8B-B14F-4D97-AF65-F5344CB8AC3E}">
        <p14:creationId xmlns:p14="http://schemas.microsoft.com/office/powerpoint/2010/main" val="39737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4000" dirty="0"/>
              <a:t>SB </a:t>
            </a:r>
            <a:r>
              <a:rPr lang="en-US" sz="4000" dirty="0" smtClean="0"/>
              <a:t>1425: </a:t>
            </a:r>
            <a:r>
              <a:rPr lang="en-US" sz="4000" dirty="0"/>
              <a:t>Voluntary Water-Energy Nexus Registry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Adopted September 2016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err="1" smtClean="0"/>
              <a:t>CalEPA</a:t>
            </a:r>
            <a:r>
              <a:rPr lang="en-US" sz="2200" dirty="0" smtClean="0"/>
              <a:t> </a:t>
            </a:r>
            <a:r>
              <a:rPr lang="en-US" sz="2200" dirty="0"/>
              <a:t>to </a:t>
            </a:r>
            <a:r>
              <a:rPr lang="en-US" sz="2200" dirty="0" smtClean="0"/>
              <a:t>oversee </a:t>
            </a:r>
            <a:r>
              <a:rPr lang="en-US" sz="2200" dirty="0"/>
              <a:t>development </a:t>
            </a:r>
            <a:r>
              <a:rPr lang="en-US" sz="2200" dirty="0" smtClean="0"/>
              <a:t>of registry by non-profit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Non-profit: The Climate Registry (3-year term)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Voluntary registry to account for </a:t>
            </a:r>
            <a:r>
              <a:rPr lang="en-US" sz="2200" dirty="0" err="1" smtClean="0"/>
              <a:t>GHG</a:t>
            </a:r>
            <a:r>
              <a:rPr lang="en-US" sz="2200" dirty="0" smtClean="0"/>
              <a:t> emissions associated with the “water system” using best available data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 smtClean="0"/>
              <a:t>Establish </a:t>
            </a:r>
            <a:r>
              <a:rPr lang="en-US" sz="2000" dirty="0"/>
              <a:t>emissions </a:t>
            </a:r>
            <a:r>
              <a:rPr lang="en-US" sz="2000" dirty="0" smtClean="0"/>
              <a:t>baselines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 smtClean="0"/>
              <a:t>Encourage </a:t>
            </a:r>
            <a:r>
              <a:rPr lang="en-US" sz="2000" dirty="0"/>
              <a:t>voluntary actions to increase energy efficiency and reduce greenhouse gas </a:t>
            </a:r>
            <a:r>
              <a:rPr lang="en-US" sz="2000" dirty="0" smtClean="0"/>
              <a:t>emissions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R</a:t>
            </a:r>
            <a:r>
              <a:rPr lang="en-US" sz="2000" dirty="0" smtClean="0"/>
              <a:t>ecognize</a:t>
            </a:r>
            <a:r>
              <a:rPr lang="en-US" sz="2000" dirty="0"/>
              <a:t>, publicize, and promote </a:t>
            </a:r>
            <a:r>
              <a:rPr lang="en-US" sz="2000" dirty="0" smtClean="0"/>
              <a:t>participants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Recruit broad </a:t>
            </a:r>
            <a:r>
              <a:rPr lang="en-US" sz="2000" dirty="0" smtClean="0"/>
              <a:t>participation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/>
              <a:t>Facilitate streamlined data reporting</a:t>
            </a: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70927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4000" dirty="0" err="1"/>
              <a:t>BAAQMD</a:t>
            </a:r>
            <a:r>
              <a:rPr lang="en-US" sz="4000" dirty="0"/>
              <a:t> </a:t>
            </a:r>
            <a:r>
              <a:rPr lang="en-US" sz="4000" dirty="0" err="1"/>
              <a:t>GHG</a:t>
            </a:r>
            <a:r>
              <a:rPr lang="en-US" sz="4000" dirty="0"/>
              <a:t> Control Measures for </a:t>
            </a:r>
            <a:r>
              <a:rPr lang="en-US" sz="4000" dirty="0" smtClean="0"/>
              <a:t>POTWs</a:t>
            </a:r>
            <a:endParaRPr lang="en-US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Goal of Climate Strategy: </a:t>
            </a:r>
            <a:r>
              <a:rPr lang="en-US" sz="2200" dirty="0"/>
              <a:t>Bay Area region to reduce </a:t>
            </a:r>
            <a:r>
              <a:rPr lang="en-US" sz="2200" dirty="0" err="1"/>
              <a:t>GHG</a:t>
            </a:r>
            <a:r>
              <a:rPr lang="en-US" sz="2200" dirty="0"/>
              <a:t> emissions to 80% below 1990 levels by 2050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/>
              <a:t>POTWs represent only 0.5% of the total emissions </a:t>
            </a:r>
            <a:r>
              <a:rPr lang="en-US" sz="2200" dirty="0" smtClean="0"/>
              <a:t>inventory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err="1" smtClean="0"/>
              <a:t>GHG</a:t>
            </a:r>
            <a:r>
              <a:rPr lang="en-US" sz="2200" dirty="0" smtClean="0"/>
              <a:t> Control Measures for POTWs: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 err="1" smtClean="0"/>
              <a:t>WR1</a:t>
            </a:r>
            <a:r>
              <a:rPr lang="en-US" sz="2000" dirty="0" smtClean="0"/>
              <a:t>: Limit </a:t>
            </a:r>
            <a:r>
              <a:rPr lang="en-US" sz="2000" dirty="0" err="1" smtClean="0"/>
              <a:t>GHGs</a:t>
            </a:r>
            <a:r>
              <a:rPr lang="en-US" sz="2000" dirty="0" smtClean="0"/>
              <a:t> from POTWs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 err="1" smtClean="0"/>
              <a:t>SS18</a:t>
            </a:r>
            <a:r>
              <a:rPr lang="en-US" sz="2000" dirty="0"/>
              <a:t>: Revisions to Air Toxics Hot Spots Program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 err="1" smtClean="0"/>
              <a:t>SS21</a:t>
            </a:r>
            <a:r>
              <a:rPr lang="en-US" sz="2000" dirty="0"/>
              <a:t>: Biogas Flares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000" dirty="0" err="1" smtClean="0"/>
              <a:t>SS38</a:t>
            </a:r>
            <a:r>
              <a:rPr lang="en-US" sz="2000" dirty="0"/>
              <a:t>: Odors</a:t>
            </a:r>
          </a:p>
        </p:txBody>
      </p:sp>
    </p:spTree>
    <p:extLst>
      <p:ext uri="{BB962C8B-B14F-4D97-AF65-F5344CB8AC3E}">
        <p14:creationId xmlns:p14="http://schemas.microsoft.com/office/powerpoint/2010/main" val="3050215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4000" dirty="0" smtClean="0"/>
              <a:t>Silicon </a:t>
            </a:r>
            <a:r>
              <a:rPr lang="en-US" sz="4000" dirty="0"/>
              <a:t>Valley Advanced Water Purification Center </a:t>
            </a:r>
            <a:r>
              <a:rPr lang="en-US" sz="4000" dirty="0" smtClean="0"/>
              <a:t>Tour</a:t>
            </a:r>
            <a:endParaRPr lang="en-US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dirty="0"/>
              <a:t>4190 </a:t>
            </a:r>
            <a:r>
              <a:rPr lang="en-US" sz="2400" dirty="0" err="1"/>
              <a:t>Zanker</a:t>
            </a:r>
            <a:r>
              <a:rPr lang="en-US" sz="2400" dirty="0"/>
              <a:t> Road, San José, CA 95134 </a:t>
            </a:r>
            <a:endParaRPr lang="en-US" sz="2400" dirty="0" smtClean="0"/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400" dirty="0" smtClean="0"/>
              <a:t>Walking </a:t>
            </a:r>
            <a:r>
              <a:rPr lang="en-US" sz="2400" dirty="0"/>
              <a:t>tour </a:t>
            </a:r>
            <a:endParaRPr lang="en-US" sz="2400" dirty="0" smtClean="0"/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400" dirty="0" smtClean="0"/>
              <a:t>Approximately </a:t>
            </a:r>
            <a:r>
              <a:rPr lang="en-US" sz="2400" dirty="0"/>
              <a:t>45 </a:t>
            </a:r>
            <a:r>
              <a:rPr lang="en-US" sz="2400" dirty="0" smtClean="0"/>
              <a:t>minutes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400" dirty="0" smtClean="0"/>
              <a:t>Questions at end</a:t>
            </a:r>
          </a:p>
        </p:txBody>
      </p:sp>
    </p:spTree>
    <p:extLst>
      <p:ext uri="{BB962C8B-B14F-4D97-AF65-F5344CB8AC3E}">
        <p14:creationId xmlns:p14="http://schemas.microsoft.com/office/powerpoint/2010/main" val="1541081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4000" dirty="0" smtClean="0"/>
              <a:t>Next Meetings </a:t>
            </a:r>
            <a:endParaRPr lang="en-US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dirty="0" smtClean="0"/>
              <a:t>March 15, 2017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dirty="0" smtClean="0"/>
              <a:t>Location: TBD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dirty="0" smtClean="0"/>
              <a:t>Targeting June 21, 2017 with </a:t>
            </a:r>
            <a:r>
              <a:rPr lang="en-US" sz="2400" dirty="0" err="1" smtClean="0"/>
              <a:t>BAAQMD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1961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Agenda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Introductions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err="1" smtClean="0"/>
              <a:t>BAAQMD</a:t>
            </a:r>
            <a:r>
              <a:rPr lang="en-US" sz="2200" dirty="0" smtClean="0"/>
              <a:t> Rule Updates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Greenhouse Gas Items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Lunch &amp; Member Updates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/>
              <a:t>Silicon Valley Advanced Water Purification Center Tour </a:t>
            </a:r>
            <a:endParaRPr lang="en-US" sz="2200" dirty="0" smtClean="0"/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200" dirty="0"/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Next </a:t>
            </a:r>
            <a:r>
              <a:rPr lang="en-US" sz="2200" dirty="0" smtClean="0"/>
              <a:t>Meetings: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200" dirty="0" smtClean="0"/>
              <a:t>March </a:t>
            </a:r>
            <a:r>
              <a:rPr lang="en-US" sz="2200" dirty="0" smtClean="0"/>
              <a:t>15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(invite to be sent</a:t>
            </a:r>
            <a:r>
              <a:rPr lang="en-US" sz="2200" dirty="0" smtClean="0"/>
              <a:t>)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sz="2200" dirty="0" smtClean="0"/>
              <a:t>June 21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with </a:t>
            </a:r>
            <a:r>
              <a:rPr lang="en-US" sz="2200" dirty="0" err="1" smtClean="0"/>
              <a:t>BAAQMD</a:t>
            </a:r>
            <a:r>
              <a:rPr lang="en-US" sz="2200" dirty="0" smtClean="0"/>
              <a:t> (to be confirmed)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BAAQMD</a:t>
            </a:r>
            <a:r>
              <a:rPr lang="en-US" sz="4000" dirty="0" smtClean="0">
                <a:solidFill>
                  <a:schemeClr val="tx1"/>
                </a:solidFill>
              </a:rPr>
              <a:t> Rule Updates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>
                <a:latin typeface="+mn-lt"/>
              </a:rPr>
              <a:t>Regulation 2, Rule 5 – </a:t>
            </a:r>
            <a:r>
              <a:rPr lang="en-US" sz="2200" b="1" dirty="0" smtClean="0">
                <a:latin typeface="+mn-lt"/>
              </a:rPr>
              <a:t>proposed amendments</a:t>
            </a:r>
            <a:r>
              <a:rPr lang="en-US" sz="2200" dirty="0" smtClean="0">
                <a:latin typeface="+mn-lt"/>
              </a:rPr>
              <a:t>:</a:t>
            </a:r>
            <a:r>
              <a:rPr lang="en-US" sz="2200" dirty="0">
                <a:latin typeface="+mn-lt"/>
              </a:rPr>
              <a:t/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New Source Review of Toxic Air Contaminants </a:t>
            </a:r>
            <a:endParaRPr lang="en-US" sz="220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>
                <a:latin typeface="+mn-lt"/>
              </a:rPr>
              <a:t>Regulation 2, Rule 2 – </a:t>
            </a:r>
            <a:r>
              <a:rPr lang="en-US" sz="2200" b="1" dirty="0" smtClean="0">
                <a:latin typeface="+mn-lt"/>
              </a:rPr>
              <a:t>recent changes</a:t>
            </a:r>
            <a:r>
              <a:rPr lang="en-US" sz="2200" dirty="0" smtClean="0">
                <a:latin typeface="+mn-lt"/>
              </a:rPr>
              <a:t>: </a:t>
            </a:r>
            <a:r>
              <a:rPr lang="en-US" sz="2200" dirty="0">
                <a:latin typeface="+mn-lt"/>
              </a:rPr>
              <a:t/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New Source Review </a:t>
            </a:r>
            <a:r>
              <a:rPr lang="en-US" sz="2200" dirty="0" smtClean="0">
                <a:latin typeface="+mn-lt"/>
              </a:rPr>
              <a:t>Permitting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/>
              <a:t>Regulation 11, Rule 18 – </a:t>
            </a:r>
            <a:r>
              <a:rPr lang="en-US" sz="2200" b="1" dirty="0"/>
              <a:t>proposed regulation</a:t>
            </a:r>
            <a:r>
              <a:rPr lang="en-US" sz="2200" dirty="0"/>
              <a:t>: </a:t>
            </a:r>
            <a:br>
              <a:rPr lang="en-US" sz="2200" dirty="0"/>
            </a:br>
            <a:r>
              <a:rPr lang="en-US" sz="2200" dirty="0"/>
              <a:t>Reduction of Risk from Air Toxic Emissions at Existing Facilities</a:t>
            </a:r>
            <a:endParaRPr lang="en-US" sz="2200" dirty="0"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Update </a:t>
            </a:r>
            <a:r>
              <a:rPr lang="en-US" sz="2200" dirty="0"/>
              <a:t>on potentially partnering with </a:t>
            </a:r>
            <a:r>
              <a:rPr lang="en-US" sz="2200" dirty="0" err="1"/>
              <a:t>BAAQMD</a:t>
            </a:r>
            <a:r>
              <a:rPr lang="en-US" sz="2200" dirty="0"/>
              <a:t> to develop </a:t>
            </a:r>
            <a:r>
              <a:rPr lang="en-US" sz="2200" dirty="0" err="1"/>
              <a:t>BMPs</a:t>
            </a:r>
            <a:r>
              <a:rPr lang="en-US" sz="2200" dirty="0"/>
              <a:t> for POTW digester gas </a:t>
            </a:r>
            <a:r>
              <a:rPr lang="en-US" sz="2200" dirty="0" smtClean="0"/>
              <a:t>venting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2127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Greenhouse Gas Related Items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Federal </a:t>
            </a:r>
            <a:r>
              <a:rPr lang="en-US" sz="2000" dirty="0" err="1" smtClean="0"/>
              <a:t>GHG</a:t>
            </a:r>
            <a:r>
              <a:rPr lang="en-US" sz="2000" dirty="0" smtClean="0"/>
              <a:t> Tailoring Rule update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CA 2030 </a:t>
            </a:r>
            <a:r>
              <a:rPr lang="en-US" sz="2000" dirty="0"/>
              <a:t>Target Scoping Plan </a:t>
            </a:r>
            <a:r>
              <a:rPr lang="en-US" sz="2000" dirty="0" smtClean="0"/>
              <a:t>Draft Paper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SB 1425 – Voluntary Water-Energy Nexus Registry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err="1" smtClean="0"/>
              <a:t>BAAQMD</a:t>
            </a:r>
            <a:r>
              <a:rPr lang="en-US" sz="2000" dirty="0" smtClean="0"/>
              <a:t> </a:t>
            </a:r>
            <a:r>
              <a:rPr lang="en-US" sz="2000" dirty="0" err="1" smtClean="0"/>
              <a:t>GHG</a:t>
            </a:r>
            <a:r>
              <a:rPr lang="en-US" sz="2000" dirty="0" smtClean="0"/>
              <a:t> </a:t>
            </a:r>
            <a:r>
              <a:rPr lang="en-US" sz="2000" dirty="0"/>
              <a:t>Control Measures for POTWs in draft </a:t>
            </a:r>
            <a:r>
              <a:rPr lang="en-US" sz="2000" dirty="0" smtClean="0"/>
              <a:t>Clean </a:t>
            </a:r>
            <a:r>
              <a:rPr lang="en-US" sz="2000" dirty="0"/>
              <a:t>Air Plan </a:t>
            </a:r>
            <a:r>
              <a:rPr lang="en-US" sz="2000" dirty="0" smtClean="0"/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22748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Regulation 2, Rule 5 NSR of </a:t>
            </a:r>
            <a:r>
              <a:rPr lang="en-US" sz="4000" dirty="0" err="1" smtClean="0">
                <a:solidFill>
                  <a:schemeClr val="tx1"/>
                </a:solidFill>
              </a:rPr>
              <a:t>TACs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Proposed Amendments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/>
              <a:t>Impact: </a:t>
            </a:r>
            <a:r>
              <a:rPr lang="en-US" sz="2000" dirty="0" smtClean="0"/>
              <a:t>Facility cancer </a:t>
            </a:r>
            <a:r>
              <a:rPr lang="en-US" sz="2000" dirty="0"/>
              <a:t>risk may increase even though emissions remain the same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Incorporates </a:t>
            </a:r>
            <a:r>
              <a:rPr lang="en-US" sz="2000" dirty="0" err="1" smtClean="0"/>
              <a:t>OEHHA’s</a:t>
            </a:r>
            <a:r>
              <a:rPr lang="en-US" sz="2000" dirty="0" smtClean="0"/>
              <a:t> 2015 Health Risk Assessment Guidelines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Incorporates CARB/</a:t>
            </a:r>
            <a:r>
              <a:rPr lang="en-US" sz="2000" dirty="0" err="1" smtClean="0"/>
              <a:t>CAPCOA’s</a:t>
            </a:r>
            <a:r>
              <a:rPr lang="en-US" sz="2000" dirty="0" smtClean="0"/>
              <a:t> Risk Management Guidelines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Revises emission calculation procedures for modified sources (installed before 1987) to match NSR procedure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Exemption for </a:t>
            </a:r>
            <a:r>
              <a:rPr lang="en-US" sz="2000" dirty="0" err="1" smtClean="0"/>
              <a:t>ICEs</a:t>
            </a:r>
            <a:r>
              <a:rPr lang="en-US" sz="2000" dirty="0" smtClean="0"/>
              <a:t>&lt;50 hp (to match Rule 9-8 and other regulations)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Risk factors for many </a:t>
            </a:r>
            <a:r>
              <a:rPr lang="en-US" sz="2000" dirty="0" err="1" smtClean="0"/>
              <a:t>TACs</a:t>
            </a:r>
            <a:r>
              <a:rPr lang="en-US" sz="2000" dirty="0" smtClean="0"/>
              <a:t> +40%; some as much as 5 times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May result in about 60 more projects/year requiring TAC control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Risk trigger levels remain unchanged (source cancer risk &lt;1/million for TBACT; project cancer risk &lt;10/million)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Public Hearing: </a:t>
            </a:r>
            <a:r>
              <a:rPr lang="en-US" sz="2000" b="1" dirty="0" smtClean="0"/>
              <a:t>December 7</a:t>
            </a:r>
          </a:p>
        </p:txBody>
      </p:sp>
    </p:spTree>
    <p:extLst>
      <p:ext uri="{BB962C8B-B14F-4D97-AF65-F5344CB8AC3E}">
        <p14:creationId xmlns:p14="http://schemas.microsoft.com/office/powerpoint/2010/main" val="222748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Regulation 2, Rule 2 NSR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i="1" dirty="0" smtClean="0">
                <a:solidFill>
                  <a:schemeClr val="tx1"/>
                </a:solidFill>
              </a:rPr>
              <a:t>Newly Effective</a:t>
            </a:r>
            <a:endParaRPr lang="en-US" sz="4000" i="1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No new amendments (still dated December 2012)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EPA recently approved the BAAQMD revised regulations into SIP and made the regulations “effective”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Applicable to applications “complete” after 8/31/2016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EPA identified new changes – expect </a:t>
            </a:r>
            <a:r>
              <a:rPr lang="en-US" sz="2000" dirty="0" err="1" smtClean="0"/>
              <a:t>w</a:t>
            </a:r>
            <a:r>
              <a:rPr lang="en-US" sz="2000" dirty="0" smtClean="0"/>
              <a:t>/in 18 months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Now considers: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dirty="0" smtClean="0"/>
              <a:t>PM-2.5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dirty="0" err="1" smtClean="0"/>
              <a:t>GHG</a:t>
            </a:r>
            <a:r>
              <a:rPr lang="en-US" dirty="0" smtClean="0"/>
              <a:t> (under certain conditions)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dirty="0"/>
              <a:t>R</a:t>
            </a:r>
            <a:r>
              <a:rPr lang="en-US" dirty="0" smtClean="0"/>
              <a:t>evised emission calculation methodologies (increase &amp; decrease)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−"/>
              <a:defRPr/>
            </a:pPr>
            <a:r>
              <a:rPr lang="en-US" dirty="0" smtClean="0"/>
              <a:t>Fugitive emissions</a:t>
            </a:r>
          </a:p>
        </p:txBody>
      </p:sp>
    </p:spTree>
    <p:extLst>
      <p:ext uri="{BB962C8B-B14F-4D97-AF65-F5344CB8AC3E}">
        <p14:creationId xmlns:p14="http://schemas.microsoft.com/office/powerpoint/2010/main" val="222748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DRAFT Regulation 11, Rule 18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Risk Reduction at Existing Facilities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Health Risk Assessment (30 days for input)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Risk Reduction Plan (180 days to conduct)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Risk Reduction Measures (3 years to implement)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Phased Implementation based on cancer prioritization number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000" dirty="0" smtClean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Draft comment letter review</a:t>
            </a:r>
          </a:p>
        </p:txBody>
      </p:sp>
    </p:spTree>
    <p:extLst>
      <p:ext uri="{BB962C8B-B14F-4D97-AF65-F5344CB8AC3E}">
        <p14:creationId xmlns:p14="http://schemas.microsoft.com/office/powerpoint/2010/main" val="222748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Digester Gas Venting </a:t>
            </a:r>
            <a:r>
              <a:rPr lang="en-US" sz="4000" dirty="0" err="1" smtClean="0">
                <a:solidFill>
                  <a:schemeClr val="tx1"/>
                </a:solidFill>
              </a:rPr>
              <a:t>BMPs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Update on potentially partnering with BAAQMD to develop </a:t>
            </a:r>
            <a:r>
              <a:rPr lang="en-US" sz="2000" dirty="0" err="1" smtClean="0"/>
              <a:t>BMPs</a:t>
            </a:r>
            <a:r>
              <a:rPr lang="en-US" sz="2000" dirty="0" smtClean="0"/>
              <a:t> for POTW digester gas venting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/>
              <a:t>Call with Brenda scheduled for week of December 5th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748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93AFD-EE9F-4D70-9A66-8F200944442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Greenhouse Gas Related Items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07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Federal GHG Tailoring Rule update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CA 2030 Target Scoping Plan Draft Paper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SB 1425 – Voluntary Water-Energy Nexus Registry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200" dirty="0" smtClean="0"/>
              <a:t>BAAQMD GHG Control Measures for </a:t>
            </a:r>
            <a:r>
              <a:rPr lang="en-US" sz="2200" dirty="0" err="1" smtClean="0"/>
              <a:t>POTWs</a:t>
            </a:r>
            <a:r>
              <a:rPr lang="en-US" sz="2200" dirty="0" smtClean="0"/>
              <a:t> in draft Clean Air Plan Update</a:t>
            </a:r>
          </a:p>
        </p:txBody>
      </p:sp>
    </p:spTree>
    <p:extLst>
      <p:ext uri="{BB962C8B-B14F-4D97-AF65-F5344CB8AC3E}">
        <p14:creationId xmlns:p14="http://schemas.microsoft.com/office/powerpoint/2010/main" val="222748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27240</TotalTime>
  <Words>934</Words>
  <Application>Microsoft Office PowerPoint</Application>
  <PresentationFormat>On-screen Show (4:3)</PresentationFormat>
  <Paragraphs>151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Arial Black</vt:lpstr>
      <vt:lpstr>Default Design</vt:lpstr>
      <vt:lpstr>PowerPoint Presentation</vt:lpstr>
      <vt:lpstr>Agenda</vt:lpstr>
      <vt:lpstr>BAAQMD Rule Updates</vt:lpstr>
      <vt:lpstr>Greenhouse Gas Related Items</vt:lpstr>
      <vt:lpstr>Regulation 2, Rule 5 NSR of TACs Proposed Amendments</vt:lpstr>
      <vt:lpstr>Regulation 2, Rule 2 NSR  Newly Effective</vt:lpstr>
      <vt:lpstr>DRAFT Regulation 11, Rule 18 Risk Reduction at Existing Facilities</vt:lpstr>
      <vt:lpstr>Digester Gas Venting BMPs</vt:lpstr>
      <vt:lpstr>Greenhouse Gas Related Items</vt:lpstr>
      <vt:lpstr>Federal GHG Tailoring Rule Proposed Revisions</vt:lpstr>
      <vt:lpstr>CARB “2030 Target” Scoping Plan  Concept Paper</vt:lpstr>
      <vt:lpstr>Additional Policies are Needed to Achieve 2030 and 2050 Targets </vt:lpstr>
      <vt:lpstr>Schedule for Draft  “2030 Target” Scoping Plan Update</vt:lpstr>
      <vt:lpstr>SB 1425: Voluntary Water-Energy Nexus Registry</vt:lpstr>
      <vt:lpstr>BAAQMD GHG Control Measures for POTWs</vt:lpstr>
      <vt:lpstr>Silicon Valley Advanced Water Purification Center Tour</vt:lpstr>
      <vt:lpstr>Next Meetings </vt:lpstr>
    </vt:vector>
  </TitlesOfParts>
  <Company>CH2M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A. Deslauriers;Courtney Mizutani</dc:creator>
  <cp:lastModifiedBy>Sarah Deslauriers</cp:lastModifiedBy>
  <cp:revision>1234</cp:revision>
  <dcterms:created xsi:type="dcterms:W3CDTF">2016-11-28T05:50:30Z</dcterms:created>
  <dcterms:modified xsi:type="dcterms:W3CDTF">2016-11-30T15:30:45Z</dcterms:modified>
</cp:coreProperties>
</file>